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0" r:id="rId7"/>
    <p:sldId id="265" r:id="rId8"/>
    <p:sldId id="264" r:id="rId9"/>
    <p:sldId id="262" r:id="rId10"/>
    <p:sldId id="266" r:id="rId11"/>
    <p:sldId id="267" r:id="rId12"/>
    <p:sldId id="274" r:id="rId13"/>
    <p:sldId id="268" r:id="rId14"/>
    <p:sldId id="275" r:id="rId15"/>
    <p:sldId id="269" r:id="rId16"/>
    <p:sldId id="276" r:id="rId17"/>
    <p:sldId id="270" r:id="rId18"/>
    <p:sldId id="271" r:id="rId19"/>
    <p:sldId id="272" r:id="rId20"/>
    <p:sldId id="278" r:id="rId21"/>
    <p:sldId id="279" r:id="rId22"/>
    <p:sldId id="273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Pretendard" panose="02000503000000020004" pitchFamily="2" charset="-127"/>
      <p:regular r:id="rId35"/>
      <p:bold r:id="rId36"/>
    </p:embeddedFont>
    <p:embeddedFont>
      <p:font typeface="Pretendard ExtraBold" panose="02000503000000020004" pitchFamily="2" charset="-127"/>
      <p:bold r:id="rId37"/>
    </p:embeddedFont>
    <p:embeddedFont>
      <p:font typeface="Pretendard Medium" panose="02000503000000020004" pitchFamily="2" charset="-127"/>
      <p:regular r:id="rId38"/>
    </p:embeddedFont>
    <p:embeddedFont>
      <p:font typeface="Pretendard SemiBold" panose="02000503000000020004" pitchFamily="2" charset="-127"/>
      <p:regular r:id="rId39"/>
      <p:bold r:id="rId4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FFFF"/>
    <a:srgbClr val="0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05"/>
    <p:restoredTop sz="94719"/>
  </p:normalViewPr>
  <p:slideViewPr>
    <p:cSldViewPr snapToGrid="0" snapToObjects="1">
      <p:cViewPr varScale="1">
        <p:scale>
          <a:sx n="148" d="100"/>
          <a:sy n="148" d="100"/>
        </p:scale>
        <p:origin x="1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43361-14ED-0349-B8E0-649BB179A047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DE2A5-440E-DF41-ADD2-E8DE626F551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6703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b="0" i="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1652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7753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76284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459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0113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1926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784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94733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551338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내가</a:t>
            </a:r>
            <a:r>
              <a:rPr kumimoji="1" lang="ko-KR" altLang="en-US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말하고 싶은 내용 </a:t>
            </a:r>
            <a:r>
              <a:rPr kumimoji="1" lang="en-US" altLang="ko-KR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상호배제는 이러이러해서 필요한데</a:t>
            </a:r>
            <a:r>
              <a:rPr kumimoji="1" lang="en-US" altLang="ko-KR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상호배제를 보장하는 방법에는 이런 게 있어</a:t>
            </a:r>
            <a:r>
              <a:rPr kumimoji="1" lang="en-US" altLang="ko-KR" b="0" i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kumimoji="1" lang="ko-Kore-KR" altLang="en-US" b="0" i="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201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75959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17660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9485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384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67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3366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9904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DE2A5-440E-DF41-ADD2-E8DE626F551C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3494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26044-9A60-A1A8-4E23-54E48CBE4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C8CDBF-7E82-58DD-3BE5-177A77229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010EE5-A8D5-26AB-716A-2C311709F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D73A24-0852-2810-603B-1B40CA8A9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D37290-E546-BEC2-9F59-EE3CC995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859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88ACE8-795A-9C23-75AF-6B85D0D58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A727F7-35FF-C06F-39DE-EC55D45AC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570640-9DE4-0175-193E-14E3DEE21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881526-9E53-E535-F660-1B365940D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B6DC78-D1A7-7957-D455-57F94203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463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6FF7EB-D7E7-2FDB-B1C6-BB87A47AB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CEAB4D-3E42-F21D-5164-2172872DF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7A43E3-6AA1-A2BD-5281-626A236DE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6E3C3F-8CB6-DB51-A1A6-40EF3F073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D86BFF-8E87-2ECD-3D7E-9DAC24621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043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3C68F-0115-F484-B636-07E905DF3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CF78AF-014B-EF44-D4FE-EC5F5EB6E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60BD76-E345-355B-93E1-0CEE0C59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744E67-A728-5B9D-8EDF-30E447A15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4F09AC-674A-84C3-CF36-FA5099F2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6938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A8034-DFFA-DA8D-E896-D2B38176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341CA6-30EA-A1D9-A91B-FDC981414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01BB2-4204-0454-0945-917B795E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D1AEA5-A0FB-81D4-6E26-D1237D8D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E6A00A-8228-B01F-E8D8-88057F11E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7365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07274-6F51-3410-C17A-3AF8E3CC9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F518E-3751-7300-460D-FE1B47952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C536F3-A3F7-3910-0E2A-4237504E1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1BDCF2-89D9-37DF-ADEF-18A24086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E07186-63EC-42B9-2DA8-AD85B1D83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A418FD-A005-3098-0CE1-438BF815B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059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495B8-5DBE-FC5D-1DF2-7EFFD0FD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4F1465-076E-A47E-AA1B-433D51C70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E6F520-8025-277B-2D00-7884FBF5A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35D2DA-BCF9-C3FA-93D3-496A7117E2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8FB1C-23BB-11CA-5C79-BB89D4FDC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EA1F12-F075-D7E6-AEAC-47B5F978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1D7F65-E045-D256-5AB6-EDBE4C845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B8AB9E-5773-03D6-154E-534743BC8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4594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B8AC9-8ACA-63CC-FB30-F9B715DA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CB94BC-5705-230F-D9C1-DD52363A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A65D69-8137-BAE5-D168-BBB5A1FE1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6AB65C-E9C1-FF94-C38A-4ECB3FB58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71345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D29558-24B0-E759-B6A7-6CE47634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FD58EA-A756-4367-8190-3E052CDF3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560DD3-3C78-D221-DFF3-1E477442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052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3A904-19D9-CE26-9FA9-A7037F9B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EA7E73-4845-83CC-13F3-FFD90544C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671CBF-8899-2A9B-F167-094C1FA92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16B969-F132-EB8B-5DC8-964B42455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42C34C-4309-B0DC-F875-55D963A2C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3C1986-05B2-2912-6780-1208184E7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7297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20EB43-FB93-7FD8-F575-5B26A4A72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4D0656-8E3C-0DD8-2386-15528C3F1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C3463E-9B5A-1B08-78A6-084A7C442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24364E-E704-DBAA-03DA-651BAAF11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3EDF3C-3B66-A59E-B722-1BDFEE43B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50746F-D576-99B2-0619-2493F3DF7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3878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89D72-B61F-FB68-A64E-07F7517EC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F21C5B-1358-BE6C-7BF4-C231F66FF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D2C64-24A3-15E4-70A6-84CFE3CAB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8F293-120F-414D-BF9F-419C4145AA2A}" type="datetimeFigureOut">
              <a:rPr kumimoji="1" lang="ko-Kore-KR" altLang="en-US" smtClean="0"/>
              <a:t>2022. 5. 2.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C2CCE0-E804-092E-1A73-87DF0C6864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0E9507-E959-FFF7-74F9-DC00CC85F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C51E4-A525-F44E-9F79-514B2A26F6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965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-Java-Interview/Tech-Interview/blob/main/os/dekker_algorithm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Cs-Java-Interview/Tech-Interview/blob/main/os/peterson_algorithm.m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9D280-9036-5BDC-13EC-C3C5771E4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51181"/>
            <a:ext cx="9144000" cy="1250857"/>
          </a:xfrm>
        </p:spPr>
        <p:txBody>
          <a:bodyPr anchor="ctr">
            <a:normAutofit/>
          </a:bodyPr>
          <a:lstStyle/>
          <a:p>
            <a:r>
              <a:rPr kumimoji="1" lang="en-US" altLang="ko-Kore-KR" sz="4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Mutual Exclusion &amp; Semaphore</a:t>
            </a:r>
            <a:endParaRPr kumimoji="1" lang="ko-Kore-KR" altLang="en-US" sz="44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EAE4B8-EDBC-E90C-2395-F4AC52ED7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heather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양쪽 모서리가 둥근 사각형 4">
            <a:extLst>
              <a:ext uri="{FF2B5EF4-FFF2-40B4-BE49-F238E27FC236}">
                <a16:creationId xmlns:a16="http://schemas.microsoft.com/office/drawing/2014/main" id="{A696F7BA-88E1-999D-125A-7B5733E37FF6}"/>
              </a:ext>
            </a:extLst>
          </p:cNvPr>
          <p:cNvSpPr/>
          <p:nvPr/>
        </p:nvSpPr>
        <p:spPr>
          <a:xfrm>
            <a:off x="77637" y="155276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2003A223-D4AB-0AC3-8B2C-1C06BCF4D7CD}"/>
              </a:ext>
            </a:extLst>
          </p:cNvPr>
          <p:cNvCxnSpPr>
            <a:cxnSpLocks/>
          </p:cNvCxnSpPr>
          <p:nvPr/>
        </p:nvCxnSpPr>
        <p:spPr>
          <a:xfrm>
            <a:off x="0" y="491706"/>
            <a:ext cx="121932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79A8B28B-F374-0533-B683-544D4BEF97FD}"/>
              </a:ext>
            </a:extLst>
          </p:cNvPr>
          <p:cNvCxnSpPr>
            <a:cxnSpLocks/>
          </p:cNvCxnSpPr>
          <p:nvPr/>
        </p:nvCxnSpPr>
        <p:spPr>
          <a:xfrm flipV="1">
            <a:off x="0" y="625759"/>
            <a:ext cx="121932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8BB2C3F-F023-A72F-456C-0CFC1A520258}"/>
              </a:ext>
            </a:extLst>
          </p:cNvPr>
          <p:cNvCxnSpPr>
            <a:cxnSpLocks/>
          </p:cNvCxnSpPr>
          <p:nvPr/>
        </p:nvCxnSpPr>
        <p:spPr>
          <a:xfrm>
            <a:off x="0" y="7598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양쪽 모서리가 둥근 사각형 7">
            <a:extLst>
              <a:ext uri="{FF2B5EF4-FFF2-40B4-BE49-F238E27FC236}">
                <a16:creationId xmlns:a16="http://schemas.microsoft.com/office/drawing/2014/main" id="{035E53E5-B4F5-07EB-3302-39467DC42AD3}"/>
              </a:ext>
            </a:extLst>
          </p:cNvPr>
          <p:cNvSpPr/>
          <p:nvPr/>
        </p:nvSpPr>
        <p:spPr>
          <a:xfrm>
            <a:off x="569343" y="289329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양쪽 모서리가 둥근 사각형 8">
            <a:extLst>
              <a:ext uri="{FF2B5EF4-FFF2-40B4-BE49-F238E27FC236}">
                <a16:creationId xmlns:a16="http://schemas.microsoft.com/office/drawing/2014/main" id="{65925CAA-3791-DEB1-E460-6ACE31B5DE27}"/>
              </a:ext>
            </a:extLst>
          </p:cNvPr>
          <p:cNvSpPr/>
          <p:nvPr/>
        </p:nvSpPr>
        <p:spPr>
          <a:xfrm>
            <a:off x="219973" y="431665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81807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5-1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-1)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Dekker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알고리즘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76DBE80-D090-160C-7B04-2BCF0C3610B9}"/>
              </a:ext>
            </a:extLst>
          </p:cNvPr>
          <p:cNvGrpSpPr/>
          <p:nvPr/>
        </p:nvGrpSpPr>
        <p:grpSpPr>
          <a:xfrm>
            <a:off x="658483" y="1118031"/>
            <a:ext cx="3904890" cy="5739969"/>
            <a:chOff x="2806461" y="1310329"/>
            <a:chExt cx="3904890" cy="5632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0B7D49F-1EE9-81D5-9266-C36550772891}"/>
                </a:ext>
              </a:extLst>
            </p:cNvPr>
            <p:cNvSpPr/>
            <p:nvPr/>
          </p:nvSpPr>
          <p:spPr>
            <a:xfrm>
              <a:off x="2806461" y="1310329"/>
              <a:ext cx="3904890" cy="56323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ko-Kore-KR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boolean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flag[2];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int turn;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void P0() {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while (true) {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flag[0] = true;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while (flag[1]) {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if(turn == 1) {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flag[[0] = false;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while(turn == 1) {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  /* do nothing */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}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flag[0] = true;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}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  }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/* critical section */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turn = 1;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flag[0] = false;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  /* remainder */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 }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  <a:endParaRPr lang="ko-Kore-KR" alt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4" name="직선 연결선[R] 3">
              <a:extLst>
                <a:ext uri="{FF2B5EF4-FFF2-40B4-BE49-F238E27FC236}">
                  <a16:creationId xmlns:a16="http://schemas.microsoft.com/office/drawing/2014/main" id="{CA8DE6C1-F8D7-9B10-6C19-7C86AEAB2889}"/>
                </a:ext>
              </a:extLst>
            </p:cNvPr>
            <p:cNvCxnSpPr/>
            <p:nvPr/>
          </p:nvCxnSpPr>
          <p:spPr>
            <a:xfrm>
              <a:off x="3160624" y="2216988"/>
              <a:ext cx="0" cy="4244195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83477612-9BA9-5F53-5408-8E3B11E6C66C}"/>
                </a:ext>
              </a:extLst>
            </p:cNvPr>
            <p:cNvCxnSpPr>
              <a:cxnSpLocks/>
            </p:cNvCxnSpPr>
            <p:nvPr/>
          </p:nvCxnSpPr>
          <p:spPr>
            <a:xfrm>
              <a:off x="3656164" y="2766203"/>
              <a:ext cx="0" cy="23233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BE58213C-2D8B-FB61-D087-E76B50896DDC}"/>
                </a:ext>
              </a:extLst>
            </p:cNvPr>
            <p:cNvCxnSpPr>
              <a:cxnSpLocks/>
            </p:cNvCxnSpPr>
            <p:nvPr/>
          </p:nvCxnSpPr>
          <p:spPr>
            <a:xfrm>
              <a:off x="3903934" y="3027872"/>
              <a:ext cx="0" cy="179429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8106E844-5949-0863-34D8-2D56CDA1F2A5}"/>
                </a:ext>
              </a:extLst>
            </p:cNvPr>
            <p:cNvCxnSpPr>
              <a:cxnSpLocks/>
            </p:cNvCxnSpPr>
            <p:nvPr/>
          </p:nvCxnSpPr>
          <p:spPr>
            <a:xfrm>
              <a:off x="2912854" y="2021457"/>
              <a:ext cx="0" cy="4715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27B379A4-55DD-F0C0-E140-7E0607BE5AC0}"/>
                </a:ext>
              </a:extLst>
            </p:cNvPr>
            <p:cNvCxnSpPr>
              <a:cxnSpLocks/>
            </p:cNvCxnSpPr>
            <p:nvPr/>
          </p:nvCxnSpPr>
          <p:spPr>
            <a:xfrm>
              <a:off x="3408394" y="2498785"/>
              <a:ext cx="0" cy="3669102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직선 연결선[R] 15">
              <a:extLst>
                <a:ext uri="{FF2B5EF4-FFF2-40B4-BE49-F238E27FC236}">
                  <a16:creationId xmlns:a16="http://schemas.microsoft.com/office/drawing/2014/main" id="{2B6D9E9F-C69D-070E-A770-8826C5866E7D}"/>
                </a:ext>
              </a:extLst>
            </p:cNvPr>
            <p:cNvCxnSpPr>
              <a:cxnSpLocks/>
            </p:cNvCxnSpPr>
            <p:nvPr/>
          </p:nvCxnSpPr>
          <p:spPr>
            <a:xfrm>
              <a:off x="4151704" y="3295289"/>
              <a:ext cx="0" cy="1242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130C314A-8F21-42C2-64A2-FFCC53C0C3B7}"/>
                </a:ext>
              </a:extLst>
            </p:cNvPr>
            <p:cNvCxnSpPr>
              <a:cxnSpLocks/>
            </p:cNvCxnSpPr>
            <p:nvPr/>
          </p:nvCxnSpPr>
          <p:spPr>
            <a:xfrm>
              <a:off x="4399473" y="3758241"/>
              <a:ext cx="0" cy="283603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9121E18-C89D-C3EE-ABB6-0449F30FAB32}"/>
              </a:ext>
            </a:extLst>
          </p:cNvPr>
          <p:cNvSpPr/>
          <p:nvPr/>
        </p:nvSpPr>
        <p:spPr>
          <a:xfrm>
            <a:off x="7559616" y="20420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56AA122-967B-2CC9-8860-DAAE7D6A094E}"/>
              </a:ext>
            </a:extLst>
          </p:cNvPr>
          <p:cNvSpPr/>
          <p:nvPr/>
        </p:nvSpPr>
        <p:spPr>
          <a:xfrm>
            <a:off x="8367623" y="20420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417065B-C193-37A7-9078-1BA62C339DAE}"/>
              </a:ext>
            </a:extLst>
          </p:cNvPr>
          <p:cNvSpPr/>
          <p:nvPr/>
        </p:nvSpPr>
        <p:spPr>
          <a:xfrm>
            <a:off x="6733840" y="2060075"/>
            <a:ext cx="579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</a:t>
            </a:r>
            <a:endParaRPr lang="ko-Kore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B3CD222-415A-628F-9ECD-2BA07ED9882B}"/>
              </a:ext>
            </a:extLst>
          </p:cNvPr>
          <p:cNvSpPr/>
          <p:nvPr/>
        </p:nvSpPr>
        <p:spPr>
          <a:xfrm>
            <a:off x="7521029" y="1658086"/>
            <a:ext cx="885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flag[0]</a:t>
            </a:r>
            <a:endParaRPr lang="ko-Kore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2650C8E-EBAC-80E4-880D-16DC3442D5E9}"/>
              </a:ext>
            </a:extLst>
          </p:cNvPr>
          <p:cNvSpPr/>
          <p:nvPr/>
        </p:nvSpPr>
        <p:spPr>
          <a:xfrm>
            <a:off x="8348272" y="1658086"/>
            <a:ext cx="846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flag[1]</a:t>
            </a:r>
            <a:endParaRPr lang="ko-Kore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233901D-68C4-A4DB-2776-4E1EC90B8524}"/>
              </a:ext>
            </a:extLst>
          </p:cNvPr>
          <p:cNvSpPr/>
          <p:nvPr/>
        </p:nvSpPr>
        <p:spPr>
          <a:xfrm>
            <a:off x="6733840" y="2638250"/>
            <a:ext cx="40975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번 프로세스가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중일 경우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true,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아니면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false</a:t>
            </a:r>
            <a:endParaRPr lang="ko-Kore-KR" altLang="en-US" dirty="0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98ADCECA-E681-39D2-EA2B-CB1D77E70D9A}"/>
              </a:ext>
            </a:extLst>
          </p:cNvPr>
          <p:cNvCxnSpPr>
            <a:cxnSpLocks/>
          </p:cNvCxnSpPr>
          <p:nvPr/>
        </p:nvCxnSpPr>
        <p:spPr>
          <a:xfrm>
            <a:off x="7012530" y="2438836"/>
            <a:ext cx="0" cy="19078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122CE0D-A599-2C7E-62DE-3F839B23D216}"/>
              </a:ext>
            </a:extLst>
          </p:cNvPr>
          <p:cNvSpPr/>
          <p:nvPr/>
        </p:nvSpPr>
        <p:spPr>
          <a:xfrm>
            <a:off x="7559616" y="3905257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50BF528-BCF9-4191-76D3-FD7B3C0F7528}"/>
              </a:ext>
            </a:extLst>
          </p:cNvPr>
          <p:cNvSpPr/>
          <p:nvPr/>
        </p:nvSpPr>
        <p:spPr>
          <a:xfrm>
            <a:off x="6733840" y="3923312"/>
            <a:ext cx="611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turn</a:t>
            </a:r>
            <a:endParaRPr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3DE9175-F5DA-35E1-6F50-6E5C226800D0}"/>
              </a:ext>
            </a:extLst>
          </p:cNvPr>
          <p:cNvSpPr/>
          <p:nvPr/>
        </p:nvSpPr>
        <p:spPr>
          <a:xfrm>
            <a:off x="6733840" y="4473588"/>
            <a:ext cx="36118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번 프로세스가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실행을 요청할 차례인 경우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endParaRPr lang="ko-Kore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0B5E13C-DC41-762A-2DBB-616FD5A8D672}"/>
              </a:ext>
            </a:extLst>
          </p:cNvPr>
          <p:cNvCxnSpPr>
            <a:cxnSpLocks/>
          </p:cNvCxnSpPr>
          <p:nvPr/>
        </p:nvCxnSpPr>
        <p:spPr>
          <a:xfrm>
            <a:off x="7012530" y="4274174"/>
            <a:ext cx="0" cy="19078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22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5-1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-2)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Peterson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알고리즘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A9A73B0-23F7-5CF9-DFFB-7A24B7296C4F}"/>
              </a:ext>
            </a:extLst>
          </p:cNvPr>
          <p:cNvGrpSpPr/>
          <p:nvPr/>
        </p:nvGrpSpPr>
        <p:grpSpPr>
          <a:xfrm>
            <a:off x="658483" y="1255442"/>
            <a:ext cx="4672641" cy="5355313"/>
            <a:chOff x="2806460" y="1310329"/>
            <a:chExt cx="4672641" cy="5254867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426DD86-A911-3ABB-CB8F-CDF80246C167}"/>
                </a:ext>
              </a:extLst>
            </p:cNvPr>
            <p:cNvSpPr/>
            <p:nvPr/>
          </p:nvSpPr>
          <p:spPr>
            <a:xfrm>
              <a:off x="2806460" y="1310329"/>
              <a:ext cx="4672641" cy="52548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ko-Kore-KR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boolean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ko-KR" dirty="0">
                  <a:latin typeface="Consolas" panose="020B0609020204030204" pitchFamily="49" charset="0"/>
                  <a:cs typeface="Consolas" panose="020B0609020204030204" pitchFamily="49" charset="0"/>
                </a:rPr>
                <a:t>f</a:t>
              </a:r>
              <a:r>
                <a:rPr lang="en" altLang="ko-KR" dirty="0">
                  <a:latin typeface="Consolas" panose="020B0609020204030204" pitchFamily="49" charset="0"/>
                  <a:cs typeface="Consolas" panose="020B0609020204030204" pitchFamily="49" charset="0"/>
                </a:rPr>
                <a:t>lag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[2];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int turn;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void P0() {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while (true) {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flag[0] = true;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turn = 1;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while (flag[1] &amp;&amp; turn == 1)</a:t>
              </a:r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ko-KR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/* do nothing */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altLang="ko-KR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  <a:endParaRPr lang="en" altLang="ko-KR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/* critical section */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flag[0] = false;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}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} </a:t>
              </a:r>
            </a:p>
            <a:p>
              <a:endParaRPr lang="en" altLang="ko-Kore-KR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void main() {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flag[0] = false;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flag[1] = false; </a:t>
              </a:r>
            </a:p>
            <a:p>
              <a:r>
                <a:rPr lang="ko-KR" alt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" altLang="ko-Kore-KR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parbegin</a:t>
              </a:r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(P0, P1); </a:t>
              </a:r>
            </a:p>
            <a:p>
              <a:r>
                <a:rPr lang="en" altLang="ko-Kore-KR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  <a:endParaRPr lang="ko-Kore-KR" alt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7" name="직선 연결선[R] 16">
              <a:extLst>
                <a:ext uri="{FF2B5EF4-FFF2-40B4-BE49-F238E27FC236}">
                  <a16:creationId xmlns:a16="http://schemas.microsoft.com/office/drawing/2014/main" id="{A3D08F7F-84EE-E139-EFFC-E96D29B6DCBF}"/>
                </a:ext>
              </a:extLst>
            </p:cNvPr>
            <p:cNvCxnSpPr/>
            <p:nvPr/>
          </p:nvCxnSpPr>
          <p:spPr>
            <a:xfrm>
              <a:off x="3160624" y="2216988"/>
              <a:ext cx="0" cy="236676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0D8FEB67-2B03-DA78-257A-1863FF105D05}"/>
                </a:ext>
              </a:extLst>
            </p:cNvPr>
            <p:cNvCxnSpPr>
              <a:cxnSpLocks/>
            </p:cNvCxnSpPr>
            <p:nvPr/>
          </p:nvCxnSpPr>
          <p:spPr>
            <a:xfrm>
              <a:off x="3656164" y="3295289"/>
              <a:ext cx="0" cy="19378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" name="직선 연결선[R] 18">
              <a:extLst>
                <a:ext uri="{FF2B5EF4-FFF2-40B4-BE49-F238E27FC236}">
                  <a16:creationId xmlns:a16="http://schemas.microsoft.com/office/drawing/2014/main" id="{7735F6DC-FE0B-F8E4-EF00-7036E3AB2C04}"/>
                </a:ext>
              </a:extLst>
            </p:cNvPr>
            <p:cNvCxnSpPr>
              <a:cxnSpLocks/>
            </p:cNvCxnSpPr>
            <p:nvPr/>
          </p:nvCxnSpPr>
          <p:spPr>
            <a:xfrm>
              <a:off x="2912854" y="2021457"/>
              <a:ext cx="0" cy="28259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C59173CB-055B-9A2F-DABB-CD5380494933}"/>
                </a:ext>
              </a:extLst>
            </p:cNvPr>
            <p:cNvCxnSpPr>
              <a:cxnSpLocks/>
            </p:cNvCxnSpPr>
            <p:nvPr/>
          </p:nvCxnSpPr>
          <p:spPr>
            <a:xfrm>
              <a:off x="3408394" y="2498785"/>
              <a:ext cx="0" cy="1766239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32F1C7B-7E43-0942-0DE4-2B97B5931399}"/>
              </a:ext>
            </a:extLst>
          </p:cNvPr>
          <p:cNvSpPr/>
          <p:nvPr/>
        </p:nvSpPr>
        <p:spPr>
          <a:xfrm>
            <a:off x="7559616" y="20420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63D9BB-3995-5802-6C02-3B0606841135}"/>
              </a:ext>
            </a:extLst>
          </p:cNvPr>
          <p:cNvSpPr/>
          <p:nvPr/>
        </p:nvSpPr>
        <p:spPr>
          <a:xfrm>
            <a:off x="8367623" y="20420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6DFB1B6-A215-CEF3-08D2-89BA37FE6618}"/>
              </a:ext>
            </a:extLst>
          </p:cNvPr>
          <p:cNvSpPr/>
          <p:nvPr/>
        </p:nvSpPr>
        <p:spPr>
          <a:xfrm>
            <a:off x="6733840" y="2060075"/>
            <a:ext cx="579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</a:t>
            </a:r>
            <a:endParaRPr lang="ko-Kore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3499DF4-5A40-F1EE-E22C-5627223C4200}"/>
              </a:ext>
            </a:extLst>
          </p:cNvPr>
          <p:cNvSpPr/>
          <p:nvPr/>
        </p:nvSpPr>
        <p:spPr>
          <a:xfrm>
            <a:off x="7521029" y="1658086"/>
            <a:ext cx="885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flag[0]</a:t>
            </a:r>
            <a:endParaRPr lang="ko-Kore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01461D0-75AF-388C-F710-505080AECCF0}"/>
              </a:ext>
            </a:extLst>
          </p:cNvPr>
          <p:cNvSpPr/>
          <p:nvPr/>
        </p:nvSpPr>
        <p:spPr>
          <a:xfrm>
            <a:off x="8348272" y="1658086"/>
            <a:ext cx="846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flag[1]</a:t>
            </a:r>
            <a:endParaRPr lang="ko-Kore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DA210A2-2BC8-23A0-9C64-67FF596FCD00}"/>
              </a:ext>
            </a:extLst>
          </p:cNvPr>
          <p:cNvSpPr/>
          <p:nvPr/>
        </p:nvSpPr>
        <p:spPr>
          <a:xfrm>
            <a:off x="6733840" y="2638250"/>
            <a:ext cx="40975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번 프로세스가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중일 경우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true,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아니면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false</a:t>
            </a:r>
            <a:endParaRPr lang="ko-Kore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447CD1B-E93D-3533-87FA-4B80C80CBADE}"/>
              </a:ext>
            </a:extLst>
          </p:cNvPr>
          <p:cNvCxnSpPr>
            <a:cxnSpLocks/>
          </p:cNvCxnSpPr>
          <p:nvPr/>
        </p:nvCxnSpPr>
        <p:spPr>
          <a:xfrm>
            <a:off x="7012530" y="2438836"/>
            <a:ext cx="0" cy="19078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B24C2D1-BE81-1372-E2D3-26CBBD6645FD}"/>
              </a:ext>
            </a:extLst>
          </p:cNvPr>
          <p:cNvSpPr/>
          <p:nvPr/>
        </p:nvSpPr>
        <p:spPr>
          <a:xfrm>
            <a:off x="7559616" y="3905257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802EBEA-15C5-FC05-10C0-19022FCE19DE}"/>
              </a:ext>
            </a:extLst>
          </p:cNvPr>
          <p:cNvSpPr/>
          <p:nvPr/>
        </p:nvSpPr>
        <p:spPr>
          <a:xfrm>
            <a:off x="6733840" y="3923312"/>
            <a:ext cx="611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turn</a:t>
            </a:r>
            <a:endParaRPr lang="ko-Kore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A5BF703-C46B-2812-225C-556B3FC5EFE9}"/>
              </a:ext>
            </a:extLst>
          </p:cNvPr>
          <p:cNvSpPr/>
          <p:nvPr/>
        </p:nvSpPr>
        <p:spPr>
          <a:xfrm>
            <a:off x="6733840" y="4473588"/>
            <a:ext cx="36118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번 프로세스가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실행을 요청할 차례인 경우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</a:t>
            </a:r>
            <a:endParaRPr lang="ko-Kore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56A1D80-F057-B04B-2470-21DC2828C192}"/>
              </a:ext>
            </a:extLst>
          </p:cNvPr>
          <p:cNvCxnSpPr>
            <a:cxnSpLocks/>
          </p:cNvCxnSpPr>
          <p:nvPr/>
        </p:nvCxnSpPr>
        <p:spPr>
          <a:xfrm>
            <a:off x="7012530" y="4274174"/>
            <a:ext cx="0" cy="19078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156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5-2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) 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특별한 기계 명령어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D30FF1D-B010-69D5-786A-7D3FC1642648}"/>
              </a:ext>
            </a:extLst>
          </p:cNvPr>
          <p:cNvSpPr/>
          <p:nvPr/>
        </p:nvSpPr>
        <p:spPr>
          <a:xfrm>
            <a:off x="658483" y="1413689"/>
            <a:ext cx="75969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compare_and_swap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(int *word, int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testval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newval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int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oldval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oldval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= *word;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if (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oldval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testval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  *word =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newval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return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oldval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ore-KR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14B646-AC17-2712-637B-F98F16EFA2B0}"/>
              </a:ext>
            </a:extLst>
          </p:cNvPr>
          <p:cNvSpPr/>
          <p:nvPr/>
        </p:nvSpPr>
        <p:spPr>
          <a:xfrm>
            <a:off x="658483" y="4128044"/>
            <a:ext cx="508624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*word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값이 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testval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과 같으면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*word</a:t>
            </a:r>
            <a:r>
              <a:rPr kumimoji="1" lang="ko-KR" altLang="en-US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를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newval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변경하고 기존 *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word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값을 반환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*word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값이 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testval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과 같지 않으면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아무 작업도 하지 않고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*word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값을 반환</a:t>
            </a:r>
            <a:endParaRPr lang="ko-Kore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E87CF1C-A1CE-0865-511C-153C0BE564A2}"/>
              </a:ext>
            </a:extLst>
          </p:cNvPr>
          <p:cNvSpPr/>
          <p:nvPr/>
        </p:nvSpPr>
        <p:spPr>
          <a:xfrm>
            <a:off x="9331417" y="4457347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rIns="72000" rtlCol="0" anchor="ctr"/>
          <a:lstStyle/>
          <a:p>
            <a:pPr algn="ctr"/>
            <a:r>
              <a:rPr kumimoji="1" lang="ko-Kore-KR" altLang="en-US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*</a:t>
            </a:r>
            <a:r>
              <a:rPr kumimoji="1" lang="en-US" altLang="ko-Kore-KR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word</a:t>
            </a:r>
            <a:endParaRPr kumimoji="1" lang="ko-Kore-KR" altLang="en-US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C398FE1-B9F5-8190-ECED-9F6222CCE97D}"/>
              </a:ext>
            </a:extLst>
          </p:cNvPr>
          <p:cNvSpPr/>
          <p:nvPr/>
        </p:nvSpPr>
        <p:spPr>
          <a:xfrm>
            <a:off x="8255479" y="4475402"/>
            <a:ext cx="721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word</a:t>
            </a:r>
            <a:endParaRPr lang="ko-Kore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1E3E6A2-C7BF-8553-2DA2-6F3A538725B4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977151" y="4660068"/>
            <a:ext cx="247877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2525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5-2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) 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특별한 기계 명령어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14B646-AC17-2712-637B-F98F16EFA2B0}"/>
              </a:ext>
            </a:extLst>
          </p:cNvPr>
          <p:cNvSpPr/>
          <p:nvPr/>
        </p:nvSpPr>
        <p:spPr>
          <a:xfrm>
            <a:off x="658483" y="4866708"/>
            <a:ext cx="50862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==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수행중인 프로세스가 있음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값이 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testval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과 같지 않으므로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아무 일도 하지 않고 원래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값인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을 반환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BF0EA9F-0185-7358-7AD1-3AF95D4A4CD9}"/>
              </a:ext>
            </a:extLst>
          </p:cNvPr>
          <p:cNvSpPr/>
          <p:nvPr/>
        </p:nvSpPr>
        <p:spPr>
          <a:xfrm>
            <a:off x="6447274" y="4866708"/>
            <a:ext cx="472757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==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r>
              <a:rPr kumimoji="1" lang="ko-KR" altLang="en-US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수행중인 프로세스가 없음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!)</a:t>
            </a: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값이 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testval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과 같으므로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</a:t>
            </a:r>
            <a:r>
              <a:rPr kumimoji="1" lang="ko-KR" altLang="en-US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를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변경하고 원래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bolt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값인 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을 반환</a:t>
            </a:r>
            <a:endParaRPr kumimoji="1" lang="en-US" altLang="ko-KR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01448B0-D254-B095-3CB6-7D57A047FE75}"/>
              </a:ext>
            </a:extLst>
          </p:cNvPr>
          <p:cNvSpPr/>
          <p:nvPr/>
        </p:nvSpPr>
        <p:spPr>
          <a:xfrm>
            <a:off x="658483" y="141368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const int n = 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프로세스 개수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;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int bolt;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void P(int </a:t>
            </a:r>
            <a:r>
              <a:rPr lang="en" altLang="ko-Kore-KR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while (true) {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  while (</a:t>
            </a:r>
            <a:r>
              <a:rPr lang="en" altLang="ko-Kore-KR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compare_and_swap</a:t>
            </a:r>
            <a:r>
              <a:rPr lang="en" altLang="ko-Kore-KR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(bolt, 0, 1) == 1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/* do nothing */ </a:t>
            </a:r>
          </a:p>
          <a:p>
            <a:r>
              <a:rPr lang="en-US" altLang="ko-KR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altLang="ko-KR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/* critical section */</a:t>
            </a:r>
          </a:p>
          <a:p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bolt = 0; </a:t>
            </a:r>
          </a:p>
          <a:p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... </a:t>
            </a:r>
          </a:p>
          <a:p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  <a:p>
            <a:r>
              <a:rPr lang="en" altLang="ko-Kore-KR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ore-KR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586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5-2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) 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기계 명령어 접근방식의 단점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397D41-1D2E-7597-6E1A-3BD47DEDAE1F}"/>
              </a:ext>
            </a:extLst>
          </p:cNvPr>
          <p:cNvSpPr/>
          <p:nvPr/>
        </p:nvSpPr>
        <p:spPr>
          <a:xfrm>
            <a:off x="658483" y="1413689"/>
            <a:ext cx="508624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Busy waiting</a:t>
            </a:r>
            <a:endParaRPr kumimoji="1" lang="en-US" altLang="ko-KR" sz="20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starvation, 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기아가 발생할 수 있다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deadlock, 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교착상태가 발생할 수 있다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8515097-D80B-F190-0209-73DD6AF10242}"/>
              </a:ext>
            </a:extLst>
          </p:cNvPr>
          <p:cNvGrpSpPr/>
          <p:nvPr/>
        </p:nvGrpSpPr>
        <p:grpSpPr>
          <a:xfrm>
            <a:off x="2876917" y="3168780"/>
            <a:ext cx="6438167" cy="2696798"/>
            <a:chOff x="2748966" y="2979000"/>
            <a:chExt cx="6438167" cy="269679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DF4898-F239-EF18-F7F8-6649993E2CB4}"/>
                </a:ext>
              </a:extLst>
            </p:cNvPr>
            <p:cNvSpPr/>
            <p:nvPr/>
          </p:nvSpPr>
          <p:spPr>
            <a:xfrm>
              <a:off x="6087379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실행 중 새 프로세스 생성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우선순위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,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스케줄링</a:t>
              </a:r>
              <a:endParaRPr kumimoji="1" lang="ko-Kore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D797CD8-D046-9E1D-3A12-F8CFC2F1833D}"/>
                </a:ext>
              </a:extLst>
            </p:cNvPr>
            <p:cNvSpPr/>
            <p:nvPr/>
          </p:nvSpPr>
          <p:spPr>
            <a:xfrm>
              <a:off x="2748966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 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대기 중인 프로세스가 다수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대기시간이나 특성 고려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X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3767B45-594A-76B2-A025-6550396F7432}"/>
                </a:ext>
              </a:extLst>
            </p:cNvPr>
            <p:cNvSpPr/>
            <p:nvPr/>
          </p:nvSpPr>
          <p:spPr>
            <a:xfrm>
              <a:off x="2748966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1999" rtlCol="0" anchor="ctr"/>
            <a:lstStyle/>
            <a:p>
              <a:pPr algn="ctr"/>
              <a:r>
                <a:rPr kumimoji="1" lang="en-US" altLang="ko-Kore-KR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starvation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970B1B-5250-2626-A337-18489F757483}"/>
                </a:ext>
              </a:extLst>
            </p:cNvPr>
            <p:cNvSpPr/>
            <p:nvPr/>
          </p:nvSpPr>
          <p:spPr>
            <a:xfrm>
              <a:off x="6096000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1999" rtlCol="0" anchor="ctr"/>
            <a:lstStyle/>
            <a:p>
              <a:pPr algn="ctr"/>
              <a:r>
                <a:rPr kumimoji="1" lang="en-US" altLang="ko-Kore-KR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deadlock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769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3) Semaphore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B34CEF-907B-A89E-F8C2-C8BF42FBEA1C}"/>
              </a:ext>
            </a:extLst>
          </p:cNvPr>
          <p:cNvSpPr/>
          <p:nvPr/>
        </p:nvSpPr>
        <p:spPr>
          <a:xfrm>
            <a:off x="658483" y="1454720"/>
            <a:ext cx="860628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1.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두 개 이상의 프로세스들은 간단한 형태의 </a:t>
            </a:r>
            <a:r>
              <a:rPr kumimoji="1" lang="ko-KR" altLang="en-US" sz="2000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시그널을 이용해 협동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할 수 있다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2.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한 프로세스가 특정 시그널을 </a:t>
            </a:r>
            <a:r>
              <a:rPr kumimoji="1" lang="ko-KR" altLang="en-US" sz="2000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수신할 때까지 정해진 위치에서 중지하도록 강제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한다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3.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시그널을 위해 </a:t>
            </a:r>
            <a:r>
              <a:rPr kumimoji="1" lang="ko-KR" altLang="en-US" sz="2000" dirty="0" err="1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</a:t>
            </a: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라고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불리는 </a:t>
            </a:r>
            <a:r>
              <a:rPr kumimoji="1" lang="ko-KR" altLang="en-US" sz="2000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특수 변수들을 사용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한다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26E39DB-53F7-7825-DEDA-73A6E671A5DF}"/>
              </a:ext>
            </a:extLst>
          </p:cNvPr>
          <p:cNvGrpSpPr/>
          <p:nvPr/>
        </p:nvGrpSpPr>
        <p:grpSpPr>
          <a:xfrm>
            <a:off x="1207710" y="3091141"/>
            <a:ext cx="9776580" cy="2696798"/>
            <a:chOff x="-461496" y="2979000"/>
            <a:chExt cx="9776580" cy="269679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56EEB8D-18F9-9C32-FEEE-383667AD2442}"/>
                </a:ext>
              </a:extLst>
            </p:cNvPr>
            <p:cNvSpPr/>
            <p:nvPr/>
          </p:nvSpPr>
          <p:spPr>
            <a:xfrm>
              <a:off x="6215330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ko-KR" altLang="en-US" sz="20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세마포어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변수 값을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감소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semWait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()</a:t>
              </a:r>
              <a:endParaRPr kumimoji="1" lang="ko-Kore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4BE180B-62E2-ED8E-4424-C20D41124B90}"/>
                </a:ext>
              </a:extLst>
            </p:cNvPr>
            <p:cNvSpPr/>
            <p:nvPr/>
          </p:nvSpPr>
          <p:spPr>
            <a:xfrm>
              <a:off x="2876917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 </a:t>
              </a:r>
              <a:r>
                <a:rPr kumimoji="1" lang="ko-KR" altLang="en-US" sz="20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세마포어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변수 값을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증가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semSignal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()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20A6718-6041-CEAF-BE09-10CF807963BE}"/>
                </a:ext>
              </a:extLst>
            </p:cNvPr>
            <p:cNvSpPr/>
            <p:nvPr/>
          </p:nvSpPr>
          <p:spPr>
            <a:xfrm>
              <a:off x="2876917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1999" rtlCol="0" anchor="ctr"/>
            <a:lstStyle/>
            <a:p>
              <a:pPr algn="ctr"/>
              <a:r>
                <a:rPr kumimoji="1" lang="en-US" altLang="ko-Kore-KR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Increase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4206315-BA6D-C3C3-58AA-FD45C5AF60ED}"/>
                </a:ext>
              </a:extLst>
            </p:cNvPr>
            <p:cNvSpPr/>
            <p:nvPr/>
          </p:nvSpPr>
          <p:spPr>
            <a:xfrm>
              <a:off x="6223951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1999" rtlCol="0" anchor="ctr"/>
            <a:lstStyle/>
            <a:p>
              <a:pPr algn="ctr"/>
              <a:r>
                <a:rPr kumimoji="1" lang="en-US" altLang="ko-Kore-KR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Decrease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5517C2C-14DD-66A6-1B40-C684EFC89010}"/>
                </a:ext>
              </a:extLst>
            </p:cNvPr>
            <p:cNvSpPr/>
            <p:nvPr/>
          </p:nvSpPr>
          <p:spPr>
            <a:xfrm>
              <a:off x="-461496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 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초기화를 위한 연산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음이 아닌 값으로 초기화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9DD25E0-311F-75AF-385D-53F797ECF5B2}"/>
                </a:ext>
              </a:extLst>
            </p:cNvPr>
            <p:cNvSpPr/>
            <p:nvPr/>
          </p:nvSpPr>
          <p:spPr>
            <a:xfrm>
              <a:off x="-461496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1999" rtlCol="0" anchor="ctr"/>
            <a:lstStyle/>
            <a:p>
              <a:pPr algn="ctr"/>
              <a:r>
                <a:rPr kumimoji="1" lang="en-US" altLang="ko-Kore-KR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Initialize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313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3) </a:t>
            </a:r>
            <a:r>
              <a:rPr kumimoji="1" lang="ko-KR" altLang="en-US" sz="40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세마포어의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구분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B34CEF-907B-A89E-F8C2-C8BF42FBEA1C}"/>
              </a:ext>
            </a:extLst>
          </p:cNvPr>
          <p:cNvSpPr/>
          <p:nvPr/>
        </p:nvSpPr>
        <p:spPr>
          <a:xfrm>
            <a:off x="658483" y="1454720"/>
            <a:ext cx="83647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Clr>
                <a:schemeClr val="accent2"/>
              </a:buClr>
              <a:buSzPct val="90000"/>
              <a:buFont typeface="Wingdings" pitchFamily="2" charset="2"/>
              <a:buChar char="q"/>
            </a:pP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변수에 유지할 수 있는 </a:t>
            </a:r>
            <a:r>
              <a:rPr kumimoji="1" lang="ko-KR" altLang="en-US" sz="2000" dirty="0">
                <a:solidFill>
                  <a:schemeClr val="accent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값의 범위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에 따라 구분</a:t>
            </a:r>
            <a:endParaRPr kumimoji="1" lang="en-US" altLang="ko-KR" sz="20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1EA2468-A806-2A40-E0BC-644DCA62C548}"/>
              </a:ext>
            </a:extLst>
          </p:cNvPr>
          <p:cNvGrpSpPr/>
          <p:nvPr/>
        </p:nvGrpSpPr>
        <p:grpSpPr>
          <a:xfrm>
            <a:off x="2876917" y="2979000"/>
            <a:ext cx="6438167" cy="2696798"/>
            <a:chOff x="2748966" y="2979000"/>
            <a:chExt cx="6438167" cy="2696798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6FA5F5-42B1-5449-F756-CE560E405C6D}"/>
                </a:ext>
              </a:extLst>
            </p:cNvPr>
            <p:cNvSpPr/>
            <p:nvPr/>
          </p:nvSpPr>
          <p:spPr>
            <a:xfrm>
              <a:off x="6087379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또는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만을 값으로 가짐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또는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로 초기화</a:t>
              </a:r>
              <a:endParaRPr kumimoji="1" lang="ko-Kore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80D658A-F993-B446-1053-F7627D004237}"/>
                </a:ext>
              </a:extLst>
            </p:cNvPr>
            <p:cNvSpPr/>
            <p:nvPr/>
          </p:nvSpPr>
          <p:spPr>
            <a:xfrm>
              <a:off x="2748966" y="2979000"/>
              <a:ext cx="3091133" cy="2696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5999" tIns="612000" rtlCol="0" anchor="ctr"/>
            <a:lstStyle/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 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정수 값을 가짐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r>
                <a:rPr kumimoji="1" lang="en-US" altLang="ko-Kore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또는 양수로 초기화</a:t>
              </a:r>
              <a:endPara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3BAFCE6-3935-D783-467F-B6BBD50B01B8}"/>
                </a:ext>
              </a:extLst>
            </p:cNvPr>
            <p:cNvSpPr/>
            <p:nvPr/>
          </p:nvSpPr>
          <p:spPr>
            <a:xfrm>
              <a:off x="2748966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r>
                <a:rPr kumimoji="1" lang="ko-KR" altLang="en-US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범용 </a:t>
              </a:r>
              <a:r>
                <a:rPr kumimoji="1" lang="ko-KR" altLang="en-US" sz="24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세마포어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2A6137C-E32F-4CA4-B958-3A8F20E369B3}"/>
                </a:ext>
              </a:extLst>
            </p:cNvPr>
            <p:cNvSpPr/>
            <p:nvPr/>
          </p:nvSpPr>
          <p:spPr>
            <a:xfrm>
              <a:off x="6096000" y="2979000"/>
              <a:ext cx="3091133" cy="900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r>
                <a:rPr kumimoji="1" lang="ko-KR" altLang="en-US" sz="2400" dirty="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이진 </a:t>
              </a:r>
              <a:r>
                <a:rPr kumimoji="1" lang="ko-KR" altLang="en-US" sz="2400" dirty="0" err="1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세마포어</a:t>
              </a:r>
              <a:endPara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50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3-1) General/Counting Semaphore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062FC-260F-EF0A-C959-6058F75867F2}"/>
              </a:ext>
            </a:extLst>
          </p:cNvPr>
          <p:cNvSpPr/>
          <p:nvPr/>
        </p:nvSpPr>
        <p:spPr>
          <a:xfrm>
            <a:off x="2217502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43566E9-574F-9EBA-FA8F-9926B486BA4F}"/>
              </a:ext>
            </a:extLst>
          </p:cNvPr>
          <p:cNvSpPr/>
          <p:nvPr/>
        </p:nvSpPr>
        <p:spPr>
          <a:xfrm>
            <a:off x="658483" y="1472775"/>
            <a:ext cx="1391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Semaphore</a:t>
            </a:r>
            <a:endParaRPr lang="ko-Kore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4D75378-6428-5236-E624-C45FD402AB74}"/>
              </a:ext>
            </a:extLst>
          </p:cNvPr>
          <p:cNvSpPr/>
          <p:nvPr/>
        </p:nvSpPr>
        <p:spPr>
          <a:xfrm>
            <a:off x="2217501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6FD62A6-BF5E-F358-4414-7CF7A0BF234B}"/>
              </a:ext>
            </a:extLst>
          </p:cNvPr>
          <p:cNvSpPr/>
          <p:nvPr/>
        </p:nvSpPr>
        <p:spPr>
          <a:xfrm>
            <a:off x="3290699" y="2767411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P1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D631DFD-843E-4344-6D50-1BCD88E3716F}"/>
              </a:ext>
            </a:extLst>
          </p:cNvPr>
          <p:cNvSpPr/>
          <p:nvPr/>
        </p:nvSpPr>
        <p:spPr>
          <a:xfrm>
            <a:off x="8083082" y="2767412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P3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2C44917-062C-B762-9566-81464F4C60DF}"/>
              </a:ext>
            </a:extLst>
          </p:cNvPr>
          <p:cNvSpPr/>
          <p:nvPr/>
        </p:nvSpPr>
        <p:spPr>
          <a:xfrm>
            <a:off x="5686245" y="2767412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P2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36825E-216A-C3A8-A0B5-94CE5F7CAEA4}"/>
              </a:ext>
            </a:extLst>
          </p:cNvPr>
          <p:cNvSpPr/>
          <p:nvPr/>
        </p:nvSpPr>
        <p:spPr>
          <a:xfrm>
            <a:off x="3067106" y="3828283"/>
            <a:ext cx="1266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A49DA9D-8B4B-D752-281D-DB10F6061624}"/>
              </a:ext>
            </a:extLst>
          </p:cNvPr>
          <p:cNvSpPr/>
          <p:nvPr/>
        </p:nvSpPr>
        <p:spPr>
          <a:xfrm>
            <a:off x="2223764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0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A197BF9-A8CB-6535-347A-ED9DBD026599}"/>
              </a:ext>
            </a:extLst>
          </p:cNvPr>
          <p:cNvSpPr/>
          <p:nvPr/>
        </p:nvSpPr>
        <p:spPr>
          <a:xfrm>
            <a:off x="2983749" y="4197615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</a:t>
            </a:r>
            <a:endParaRPr lang="ko-Kore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AC7557-E51A-F567-F9EE-648B80F2B647}"/>
              </a:ext>
            </a:extLst>
          </p:cNvPr>
          <p:cNvSpPr/>
          <p:nvPr/>
        </p:nvSpPr>
        <p:spPr>
          <a:xfrm>
            <a:off x="5462652" y="3828283"/>
            <a:ext cx="1266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4C96C59-8CE7-283C-C567-82A97B061D9A}"/>
              </a:ext>
            </a:extLst>
          </p:cNvPr>
          <p:cNvSpPr/>
          <p:nvPr/>
        </p:nvSpPr>
        <p:spPr>
          <a:xfrm>
            <a:off x="2223764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-1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1F9B446-BCC4-4CED-D71C-1F8290AC9ECF}"/>
              </a:ext>
            </a:extLst>
          </p:cNvPr>
          <p:cNvSpPr/>
          <p:nvPr/>
        </p:nvSpPr>
        <p:spPr>
          <a:xfrm>
            <a:off x="5581273" y="4197615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Blocked</a:t>
            </a:r>
            <a:endParaRPr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EE2994B-6434-6E66-A4D5-22859A07C794}"/>
              </a:ext>
            </a:extLst>
          </p:cNvPr>
          <p:cNvSpPr/>
          <p:nvPr/>
        </p:nvSpPr>
        <p:spPr>
          <a:xfrm>
            <a:off x="2973330" y="4566947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3B3DE5-F51A-C7F3-19A2-AD6511B3B185}"/>
              </a:ext>
            </a:extLst>
          </p:cNvPr>
          <p:cNvSpPr/>
          <p:nvPr/>
        </p:nvSpPr>
        <p:spPr>
          <a:xfrm>
            <a:off x="2223764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0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03183CE-1C60-8C29-EA91-86BD458442FC}"/>
              </a:ext>
            </a:extLst>
          </p:cNvPr>
          <p:cNvSpPr/>
          <p:nvPr/>
        </p:nvSpPr>
        <p:spPr>
          <a:xfrm>
            <a:off x="5053082" y="4566947"/>
            <a:ext cx="2085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깨어나 임계구역 실행</a:t>
            </a:r>
            <a:endParaRPr lang="ko-Kore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722B0DA-379C-7A8A-E356-1B2BD94D2A8B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4427574" y="4751613"/>
            <a:ext cx="62550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0E1663E-6F83-F39C-2CFA-70278FE86333}"/>
              </a:ext>
            </a:extLst>
          </p:cNvPr>
          <p:cNvSpPr/>
          <p:nvPr/>
        </p:nvSpPr>
        <p:spPr>
          <a:xfrm>
            <a:off x="7858198" y="3828283"/>
            <a:ext cx="1266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01D80D-0EBF-95F2-30C9-3E3D731755CA}"/>
              </a:ext>
            </a:extLst>
          </p:cNvPr>
          <p:cNvSpPr/>
          <p:nvPr/>
        </p:nvSpPr>
        <p:spPr>
          <a:xfrm>
            <a:off x="2223764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-1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F4D68F-3F55-BFF1-EDC8-EA46C5749FFB}"/>
              </a:ext>
            </a:extLst>
          </p:cNvPr>
          <p:cNvSpPr/>
          <p:nvPr/>
        </p:nvSpPr>
        <p:spPr>
          <a:xfrm>
            <a:off x="7976819" y="4197615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Blocked</a:t>
            </a:r>
            <a:endParaRPr lang="ko-Kore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53C90D3-6078-19C7-1852-BAF87D5A75AA}"/>
              </a:ext>
            </a:extLst>
          </p:cNvPr>
          <p:cNvSpPr/>
          <p:nvPr/>
        </p:nvSpPr>
        <p:spPr>
          <a:xfrm>
            <a:off x="5368874" y="493627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E7C4650-BD59-AF7B-78AB-247603BC8BD0}"/>
              </a:ext>
            </a:extLst>
          </p:cNvPr>
          <p:cNvSpPr/>
          <p:nvPr/>
        </p:nvSpPr>
        <p:spPr>
          <a:xfrm>
            <a:off x="2220981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0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DCC5CD4-8CDD-9538-F883-635411F1F1A0}"/>
              </a:ext>
            </a:extLst>
          </p:cNvPr>
          <p:cNvSpPr/>
          <p:nvPr/>
        </p:nvSpPr>
        <p:spPr>
          <a:xfrm>
            <a:off x="7454701" y="4936279"/>
            <a:ext cx="2085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깨어나 임계구역 실행</a:t>
            </a:r>
            <a:endParaRPr lang="ko-Kore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6AD8A5CD-64FA-3D5D-414F-6578B3620EF7}"/>
              </a:ext>
            </a:extLst>
          </p:cNvPr>
          <p:cNvCxnSpPr>
            <a:cxnSpLocks/>
            <a:stCxn id="28" idx="3"/>
            <a:endCxn id="30" idx="1"/>
          </p:cNvCxnSpPr>
          <p:nvPr/>
        </p:nvCxnSpPr>
        <p:spPr>
          <a:xfrm>
            <a:off x="6823118" y="5120945"/>
            <a:ext cx="631583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9C10DD4-1204-752A-8AC4-1B55185FDFF0}"/>
              </a:ext>
            </a:extLst>
          </p:cNvPr>
          <p:cNvSpPr/>
          <p:nvPr/>
        </p:nvSpPr>
        <p:spPr>
          <a:xfrm>
            <a:off x="7764418" y="5305611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27AFCB7-A6D7-3015-F6C9-C8769E17B4DC}"/>
              </a:ext>
            </a:extLst>
          </p:cNvPr>
          <p:cNvSpPr/>
          <p:nvPr/>
        </p:nvSpPr>
        <p:spPr>
          <a:xfrm>
            <a:off x="2214022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6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  <p:bldP spid="25" grpId="0"/>
      <p:bldP spid="26" grpId="0" animBg="1"/>
      <p:bldP spid="27" grpId="0"/>
      <p:bldP spid="28" grpId="0"/>
      <p:bldP spid="29" grpId="0" animBg="1"/>
      <p:bldP spid="30" grpId="0"/>
      <p:bldP spid="36" grpId="0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3-2) Binary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Semaphore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B530B4D-20B3-DB94-EE0B-3EE54CEA9474}"/>
              </a:ext>
            </a:extLst>
          </p:cNvPr>
          <p:cNvSpPr/>
          <p:nvPr/>
        </p:nvSpPr>
        <p:spPr>
          <a:xfrm>
            <a:off x="658483" y="1472775"/>
            <a:ext cx="1391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Semaphore</a:t>
            </a:r>
            <a:endParaRPr lang="ko-Kore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55B6B07-0625-6DDE-6B5A-9D9D404521EB}"/>
              </a:ext>
            </a:extLst>
          </p:cNvPr>
          <p:cNvSpPr/>
          <p:nvPr/>
        </p:nvSpPr>
        <p:spPr>
          <a:xfrm>
            <a:off x="3290699" y="2767411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P1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56A4190-3983-C4A0-BAC1-7185489CA281}"/>
              </a:ext>
            </a:extLst>
          </p:cNvPr>
          <p:cNvSpPr/>
          <p:nvPr/>
        </p:nvSpPr>
        <p:spPr>
          <a:xfrm>
            <a:off x="8083082" y="2767412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P3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7FB929FD-673C-3CDF-D782-B8CDB70D9B6E}"/>
              </a:ext>
            </a:extLst>
          </p:cNvPr>
          <p:cNvSpPr/>
          <p:nvPr/>
        </p:nvSpPr>
        <p:spPr>
          <a:xfrm>
            <a:off x="5686245" y="2767412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P2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F3C5608-0B43-068B-EA87-03FF0BE09FEC}"/>
              </a:ext>
            </a:extLst>
          </p:cNvPr>
          <p:cNvSpPr/>
          <p:nvPr/>
        </p:nvSpPr>
        <p:spPr>
          <a:xfrm>
            <a:off x="2214022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75499F0-3A7F-CDEF-4686-76919E3E785D}"/>
              </a:ext>
            </a:extLst>
          </p:cNvPr>
          <p:cNvSpPr/>
          <p:nvPr/>
        </p:nvSpPr>
        <p:spPr>
          <a:xfrm>
            <a:off x="2994971" y="3836909"/>
            <a:ext cx="1410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E1A8D2-09F3-7CF0-8B14-47D86877891A}"/>
              </a:ext>
            </a:extLst>
          </p:cNvPr>
          <p:cNvSpPr/>
          <p:nvPr/>
        </p:nvSpPr>
        <p:spPr>
          <a:xfrm>
            <a:off x="2214021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0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E39216-0776-2CD5-27BD-7F3014773A96}"/>
              </a:ext>
            </a:extLst>
          </p:cNvPr>
          <p:cNvSpPr/>
          <p:nvPr/>
        </p:nvSpPr>
        <p:spPr>
          <a:xfrm>
            <a:off x="2983750" y="4206241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 실행</a:t>
            </a:r>
            <a:endParaRPr lang="ko-Kore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452C87C-976F-5B51-7E12-03B6A7CE73B2}"/>
              </a:ext>
            </a:extLst>
          </p:cNvPr>
          <p:cNvSpPr/>
          <p:nvPr/>
        </p:nvSpPr>
        <p:spPr>
          <a:xfrm>
            <a:off x="5390517" y="3836909"/>
            <a:ext cx="1410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58EF50-11E9-C831-AE06-2AE0E94DB6DA}"/>
              </a:ext>
            </a:extLst>
          </p:cNvPr>
          <p:cNvSpPr/>
          <p:nvPr/>
        </p:nvSpPr>
        <p:spPr>
          <a:xfrm>
            <a:off x="5581274" y="4206241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Blocked</a:t>
            </a:r>
            <a:endParaRPr lang="ko-Kore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913BA93-0E66-5E2E-93D2-12150FF6BD53}"/>
              </a:ext>
            </a:extLst>
          </p:cNvPr>
          <p:cNvSpPr/>
          <p:nvPr/>
        </p:nvSpPr>
        <p:spPr>
          <a:xfrm>
            <a:off x="2913218" y="4577542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24D4466-A493-70D2-F402-FFE9AD071477}"/>
              </a:ext>
            </a:extLst>
          </p:cNvPr>
          <p:cNvSpPr/>
          <p:nvPr/>
        </p:nvSpPr>
        <p:spPr>
          <a:xfrm>
            <a:off x="5053082" y="4566947"/>
            <a:ext cx="2085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깨어나 임계구역 실행</a:t>
            </a:r>
            <a:endParaRPr lang="ko-Kore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51B254B-23C8-7579-D44A-D242747217E1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427574" y="4751613"/>
            <a:ext cx="62550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3EB00C4-8647-A01E-580A-03C0223136C4}"/>
              </a:ext>
            </a:extLst>
          </p:cNvPr>
          <p:cNvSpPr/>
          <p:nvPr/>
        </p:nvSpPr>
        <p:spPr>
          <a:xfrm>
            <a:off x="7786063" y="3836909"/>
            <a:ext cx="1410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semWaitB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44FC837-5C7E-A6AC-D124-602971796C25}"/>
              </a:ext>
            </a:extLst>
          </p:cNvPr>
          <p:cNvSpPr/>
          <p:nvPr/>
        </p:nvSpPr>
        <p:spPr>
          <a:xfrm>
            <a:off x="7982983" y="4211418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Blocked</a:t>
            </a:r>
            <a:endParaRPr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95313-EE93-569C-EE7D-C6C8D1AE9F9B}"/>
              </a:ext>
            </a:extLst>
          </p:cNvPr>
          <p:cNvSpPr/>
          <p:nvPr/>
        </p:nvSpPr>
        <p:spPr>
          <a:xfrm>
            <a:off x="5308765" y="4944905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D92F5B9-F9C6-5B57-E225-9A9036AC234B}"/>
              </a:ext>
            </a:extLst>
          </p:cNvPr>
          <p:cNvSpPr/>
          <p:nvPr/>
        </p:nvSpPr>
        <p:spPr>
          <a:xfrm>
            <a:off x="7448629" y="4934310"/>
            <a:ext cx="2085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깨어나 임계구역 실행</a:t>
            </a:r>
            <a:endParaRPr lang="ko-Kore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43A1D51-DBC1-4981-A79C-423758A03E7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823121" y="5118976"/>
            <a:ext cx="62550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889C9BE-8ABA-9864-40B0-93DC0CF54E9A}"/>
              </a:ext>
            </a:extLst>
          </p:cNvPr>
          <p:cNvSpPr/>
          <p:nvPr/>
        </p:nvSpPr>
        <p:spPr>
          <a:xfrm>
            <a:off x="7704307" y="5303642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</a:t>
            </a:r>
            <a:r>
              <a:rPr kumimoji="1" lang="en-US" altLang="ko-Kore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em</a:t>
            </a:r>
            <a:r>
              <a:rPr kumimoji="1" lang="en-US" altLang="ko-KR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SignalB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()</a:t>
            </a:r>
            <a:endParaRPr lang="ko-Kore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E42931-2100-F217-A4D6-F8B126901F27}"/>
              </a:ext>
            </a:extLst>
          </p:cNvPr>
          <p:cNvSpPr/>
          <p:nvPr/>
        </p:nvSpPr>
        <p:spPr>
          <a:xfrm>
            <a:off x="2216804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</a:t>
            </a:r>
            <a:endParaRPr kumimoji="1" lang="ko-Kore-KR" altLang="en-US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131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0" grpId="1" animBg="1"/>
      <p:bldP spid="11" grpId="0"/>
      <p:bldP spid="12" grpId="0"/>
      <p:bldP spid="13" grpId="0"/>
      <p:bldP spid="14" grpId="0"/>
      <p:bldP spid="16" grpId="0"/>
      <p:bldP spid="19" grpId="0"/>
      <p:bldP spid="20" grpId="0"/>
      <p:bldP spid="21" grpId="0"/>
      <p:bldP spid="22" grpId="0"/>
      <p:bldP spid="24" grpId="0"/>
      <p:bldP spid="2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3-2) Blocked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Process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01372F-FA42-E126-8E85-8581DC1AA29F}"/>
              </a:ext>
            </a:extLst>
          </p:cNvPr>
          <p:cNvSpPr/>
          <p:nvPr/>
        </p:nvSpPr>
        <p:spPr>
          <a:xfrm>
            <a:off x="1733726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P5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56D561-FFF1-DD7D-C19D-E57FFAB00269}"/>
              </a:ext>
            </a:extLst>
          </p:cNvPr>
          <p:cNvSpPr/>
          <p:nvPr/>
        </p:nvSpPr>
        <p:spPr>
          <a:xfrm>
            <a:off x="2541733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P3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BF79C4C-DC1A-EF49-3E61-BEC75285B8AF}"/>
              </a:ext>
            </a:extLst>
          </p:cNvPr>
          <p:cNvSpPr/>
          <p:nvPr/>
        </p:nvSpPr>
        <p:spPr>
          <a:xfrm>
            <a:off x="3349740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P2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6D45F4-A357-3620-B3C1-95236959D24F}"/>
              </a:ext>
            </a:extLst>
          </p:cNvPr>
          <p:cNvSpPr/>
          <p:nvPr/>
        </p:nvSpPr>
        <p:spPr>
          <a:xfrm>
            <a:off x="4157747" y="1454720"/>
            <a:ext cx="808007" cy="405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P4</a:t>
            </a:r>
            <a:endParaRPr kumimoji="1"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6DB75A-16D6-B9DA-A870-F7ACF8C0B0ED}"/>
              </a:ext>
            </a:extLst>
          </p:cNvPr>
          <p:cNvSpPr/>
          <p:nvPr/>
        </p:nvSpPr>
        <p:spPr>
          <a:xfrm>
            <a:off x="658483" y="1472775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Queue</a:t>
            </a:r>
            <a:endParaRPr lang="ko-Kore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59B8EF-3CA7-2CDC-8A26-81DD0AC212EA}"/>
              </a:ext>
            </a:extLst>
          </p:cNvPr>
          <p:cNvSpPr/>
          <p:nvPr/>
        </p:nvSpPr>
        <p:spPr>
          <a:xfrm>
            <a:off x="1823520" y="1937892"/>
            <a:ext cx="3052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어떤</a:t>
            </a:r>
            <a:r>
              <a:rPr kumimoji="1"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프로세스부터 깨워야 할까</a:t>
            </a:r>
            <a:r>
              <a:rPr kumimoji="1" lang="en-US" altLang="ko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  <a:endParaRPr lang="ko-Kore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F9011FA-5F44-BD14-35E6-895028E93A29}"/>
              </a:ext>
            </a:extLst>
          </p:cNvPr>
          <p:cNvSpPr/>
          <p:nvPr/>
        </p:nvSpPr>
        <p:spPr>
          <a:xfrm>
            <a:off x="6215330" y="2979000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순서 명시되지 않음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en-US" altLang="ko-Kore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기아 발생 가능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49899FD-1DC5-BCB8-D9C9-E1559257626A}"/>
              </a:ext>
            </a:extLst>
          </p:cNvPr>
          <p:cNvSpPr/>
          <p:nvPr/>
        </p:nvSpPr>
        <p:spPr>
          <a:xfrm>
            <a:off x="2876917" y="2979000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en-US" altLang="ko-Kore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선입선출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(FIFO)</a:t>
            </a:r>
          </a:p>
          <a:p>
            <a:r>
              <a:rPr kumimoji="1" lang="en-US" altLang="ko-Kore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기아 발생하지 않음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092A5D9-32A8-3A41-5A1E-47869B7EADEE}"/>
              </a:ext>
            </a:extLst>
          </p:cNvPr>
          <p:cNvSpPr/>
          <p:nvPr/>
        </p:nvSpPr>
        <p:spPr>
          <a:xfrm>
            <a:off x="2876917" y="2979000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ko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강성 </a:t>
            </a:r>
            <a:r>
              <a:rPr kumimoji="1" lang="ko-KR" altLang="en-US" sz="24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</a:t>
            </a:r>
            <a:endParaRPr kumimoji="1" lang="ko-Kore-KR" altLang="en-US" sz="24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4B2BF55-A583-874D-5D01-6FCF1D9AEEEA}"/>
              </a:ext>
            </a:extLst>
          </p:cNvPr>
          <p:cNvSpPr/>
          <p:nvPr/>
        </p:nvSpPr>
        <p:spPr>
          <a:xfrm>
            <a:off x="6223951" y="2979000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ko-KR" altLang="en-US" sz="24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약성</a:t>
            </a:r>
            <a:r>
              <a:rPr kumimoji="1" lang="ko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24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</a:t>
            </a:r>
            <a:endParaRPr kumimoji="1" lang="ko-Kore-KR" altLang="en-US" sz="24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852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AB6DB1-FEDC-B8C7-BF5B-DF9BB5AFDD76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Table of contents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12F7AF-088B-5758-DD38-3DAB9944B836}"/>
              </a:ext>
            </a:extLst>
          </p:cNvPr>
          <p:cNvSpPr/>
          <p:nvPr/>
        </p:nvSpPr>
        <p:spPr>
          <a:xfrm>
            <a:off x="77640" y="1535557"/>
            <a:ext cx="11481753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병행성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F6369CA-EE25-2CED-8E5D-FE21B9B62A3F}"/>
              </a:ext>
            </a:extLst>
          </p:cNvPr>
          <p:cNvSpPr/>
          <p:nvPr/>
        </p:nvSpPr>
        <p:spPr>
          <a:xfrm>
            <a:off x="77639" y="2515473"/>
            <a:ext cx="11481754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2.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병행처리 기법</a:t>
            </a:r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인터리빙과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오버래핑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1A845EE-1406-68FC-08DD-32DAD39CEDBB}"/>
              </a:ext>
            </a:extLst>
          </p:cNvPr>
          <p:cNvSpPr/>
          <p:nvPr/>
        </p:nvSpPr>
        <p:spPr>
          <a:xfrm>
            <a:off x="77637" y="3495389"/>
            <a:ext cx="11481753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상호배제 용어 정리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C415457-DB83-9CAD-B340-D08B17FB6BE4}"/>
              </a:ext>
            </a:extLst>
          </p:cNvPr>
          <p:cNvSpPr/>
          <p:nvPr/>
        </p:nvSpPr>
        <p:spPr>
          <a:xfrm>
            <a:off x="77639" y="4475305"/>
            <a:ext cx="11481752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4.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상호배제 보장으로 인해 발생할 수 있는 문제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E028B85-75C9-F2F8-DD07-C113DEBE2078}"/>
              </a:ext>
            </a:extLst>
          </p:cNvPr>
          <p:cNvSpPr/>
          <p:nvPr/>
        </p:nvSpPr>
        <p:spPr>
          <a:xfrm>
            <a:off x="77639" y="5455220"/>
            <a:ext cx="11481752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상호배제 보장방법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9CBBC1A-14F5-DB8D-AF25-18325BF77A87}"/>
              </a:ext>
            </a:extLst>
          </p:cNvPr>
          <p:cNvGrpSpPr/>
          <p:nvPr/>
        </p:nvGrpSpPr>
        <p:grpSpPr>
          <a:xfrm>
            <a:off x="10532845" y="1593350"/>
            <a:ext cx="1581514" cy="336431"/>
            <a:chOff x="10532848" y="1199126"/>
            <a:chExt cx="1581514" cy="336431"/>
          </a:xfrm>
        </p:grpSpPr>
        <p:sp>
          <p:nvSpPr>
            <p:cNvPr id="2" name="양쪽 모서리가 둥근 사각형 1">
              <a:extLst>
                <a:ext uri="{FF2B5EF4-FFF2-40B4-BE49-F238E27FC236}">
                  <a16:creationId xmlns:a16="http://schemas.microsoft.com/office/drawing/2014/main" id="{0DDE218A-CC31-5E38-0786-55FD56729602}"/>
                </a:ext>
              </a:extLst>
            </p:cNvPr>
            <p:cNvSpPr/>
            <p:nvPr/>
          </p:nvSpPr>
          <p:spPr>
            <a:xfrm>
              <a:off x="11559396" y="1199127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4472C4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26" name="양쪽 모서리가 둥근 사각형 25">
              <a:extLst>
                <a:ext uri="{FF2B5EF4-FFF2-40B4-BE49-F238E27FC236}">
                  <a16:creationId xmlns:a16="http://schemas.microsoft.com/office/drawing/2014/main" id="{9B0566EB-B263-AA84-D17D-0CB944822617}"/>
                </a:ext>
              </a:extLst>
            </p:cNvPr>
            <p:cNvSpPr/>
            <p:nvPr/>
          </p:nvSpPr>
          <p:spPr>
            <a:xfrm>
              <a:off x="10532848" y="1199126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D84AACB-6CA6-2513-FF34-EA1433C87A44}"/>
              </a:ext>
            </a:extLst>
          </p:cNvPr>
          <p:cNvGrpSpPr/>
          <p:nvPr/>
        </p:nvGrpSpPr>
        <p:grpSpPr>
          <a:xfrm>
            <a:off x="10532845" y="2573266"/>
            <a:ext cx="1581514" cy="336431"/>
            <a:chOff x="10532845" y="2573266"/>
            <a:chExt cx="1581514" cy="336431"/>
          </a:xfrm>
        </p:grpSpPr>
        <p:sp>
          <p:nvSpPr>
            <p:cNvPr id="29" name="양쪽 모서리가 둥근 사각형 28">
              <a:extLst>
                <a:ext uri="{FF2B5EF4-FFF2-40B4-BE49-F238E27FC236}">
                  <a16:creationId xmlns:a16="http://schemas.microsoft.com/office/drawing/2014/main" id="{AF0507EA-8448-D856-7B87-C4045F3088CD}"/>
                </a:ext>
              </a:extLst>
            </p:cNvPr>
            <p:cNvSpPr/>
            <p:nvPr/>
          </p:nvSpPr>
          <p:spPr>
            <a:xfrm>
              <a:off x="11559393" y="2573267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0" name="양쪽 모서리가 둥근 사각형 29">
              <a:extLst>
                <a:ext uri="{FF2B5EF4-FFF2-40B4-BE49-F238E27FC236}">
                  <a16:creationId xmlns:a16="http://schemas.microsoft.com/office/drawing/2014/main" id="{D6C52F64-B007-CAB8-AE1B-A677C5C87EC0}"/>
                </a:ext>
              </a:extLst>
            </p:cNvPr>
            <p:cNvSpPr/>
            <p:nvPr/>
          </p:nvSpPr>
          <p:spPr>
            <a:xfrm>
              <a:off x="10532845" y="2573266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A2B4A08-74E3-3FD6-1891-BD33702B8FB5}"/>
              </a:ext>
            </a:extLst>
          </p:cNvPr>
          <p:cNvGrpSpPr/>
          <p:nvPr/>
        </p:nvGrpSpPr>
        <p:grpSpPr>
          <a:xfrm>
            <a:off x="10532845" y="3553182"/>
            <a:ext cx="1581514" cy="336431"/>
            <a:chOff x="10532845" y="3553182"/>
            <a:chExt cx="1581514" cy="336431"/>
          </a:xfrm>
        </p:grpSpPr>
        <p:sp>
          <p:nvSpPr>
            <p:cNvPr id="32" name="양쪽 모서리가 둥근 사각형 31">
              <a:extLst>
                <a:ext uri="{FF2B5EF4-FFF2-40B4-BE49-F238E27FC236}">
                  <a16:creationId xmlns:a16="http://schemas.microsoft.com/office/drawing/2014/main" id="{AD9246F2-4783-C908-7BA3-07DBE3F8ECE9}"/>
                </a:ext>
              </a:extLst>
            </p:cNvPr>
            <p:cNvSpPr/>
            <p:nvPr/>
          </p:nvSpPr>
          <p:spPr>
            <a:xfrm>
              <a:off x="11559393" y="3553183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4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3" name="양쪽 모서리가 둥근 사각형 32">
              <a:extLst>
                <a:ext uri="{FF2B5EF4-FFF2-40B4-BE49-F238E27FC236}">
                  <a16:creationId xmlns:a16="http://schemas.microsoft.com/office/drawing/2014/main" id="{F8241944-4FF1-05DC-981B-9BF1472A99F5}"/>
                </a:ext>
              </a:extLst>
            </p:cNvPr>
            <p:cNvSpPr/>
            <p:nvPr/>
          </p:nvSpPr>
          <p:spPr>
            <a:xfrm>
              <a:off x="10532845" y="3553182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2DCE6FE-6612-767C-D84A-60D850BDAA4D}"/>
              </a:ext>
            </a:extLst>
          </p:cNvPr>
          <p:cNvGrpSpPr/>
          <p:nvPr/>
        </p:nvGrpSpPr>
        <p:grpSpPr>
          <a:xfrm>
            <a:off x="10532845" y="4533098"/>
            <a:ext cx="1581514" cy="336431"/>
            <a:chOff x="10532845" y="4533098"/>
            <a:chExt cx="1581514" cy="336431"/>
          </a:xfrm>
        </p:grpSpPr>
        <p:sp>
          <p:nvSpPr>
            <p:cNvPr id="35" name="양쪽 모서리가 둥근 사각형 34">
              <a:extLst>
                <a:ext uri="{FF2B5EF4-FFF2-40B4-BE49-F238E27FC236}">
                  <a16:creationId xmlns:a16="http://schemas.microsoft.com/office/drawing/2014/main" id="{1E0FD4B8-8A72-5124-CA53-EDFCB2752B2C}"/>
                </a:ext>
              </a:extLst>
            </p:cNvPr>
            <p:cNvSpPr/>
            <p:nvPr/>
          </p:nvSpPr>
          <p:spPr>
            <a:xfrm>
              <a:off x="11559393" y="4533099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6" name="양쪽 모서리가 둥근 사각형 35">
              <a:extLst>
                <a:ext uri="{FF2B5EF4-FFF2-40B4-BE49-F238E27FC236}">
                  <a16:creationId xmlns:a16="http://schemas.microsoft.com/office/drawing/2014/main" id="{396F9D8A-16D9-4583-7514-E46EA5AF80FA}"/>
                </a:ext>
              </a:extLst>
            </p:cNvPr>
            <p:cNvSpPr/>
            <p:nvPr/>
          </p:nvSpPr>
          <p:spPr>
            <a:xfrm>
              <a:off x="10532845" y="4533098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2C4FF41-5A24-B1DE-4626-ADB462F96608}"/>
              </a:ext>
            </a:extLst>
          </p:cNvPr>
          <p:cNvGrpSpPr/>
          <p:nvPr/>
        </p:nvGrpSpPr>
        <p:grpSpPr>
          <a:xfrm>
            <a:off x="10532845" y="5513013"/>
            <a:ext cx="1581514" cy="336431"/>
            <a:chOff x="10532845" y="5513013"/>
            <a:chExt cx="1581514" cy="336431"/>
          </a:xfrm>
        </p:grpSpPr>
        <p:sp>
          <p:nvSpPr>
            <p:cNvPr id="38" name="양쪽 모서리가 둥근 사각형 37">
              <a:extLst>
                <a:ext uri="{FF2B5EF4-FFF2-40B4-BE49-F238E27FC236}">
                  <a16:creationId xmlns:a16="http://schemas.microsoft.com/office/drawing/2014/main" id="{59C5B5B6-B845-586A-16DF-22BB0DA4CE68}"/>
                </a:ext>
              </a:extLst>
            </p:cNvPr>
            <p:cNvSpPr/>
            <p:nvPr/>
          </p:nvSpPr>
          <p:spPr>
            <a:xfrm>
              <a:off x="11559393" y="5513014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9" name="양쪽 모서리가 둥근 사각형 38">
              <a:extLst>
                <a:ext uri="{FF2B5EF4-FFF2-40B4-BE49-F238E27FC236}">
                  <a16:creationId xmlns:a16="http://schemas.microsoft.com/office/drawing/2014/main" id="{DBDA36EB-3C6C-6929-0F89-F19893F86FB5}"/>
                </a:ext>
              </a:extLst>
            </p:cNvPr>
            <p:cNvSpPr/>
            <p:nvPr/>
          </p:nvSpPr>
          <p:spPr>
            <a:xfrm>
              <a:off x="10532845" y="5513013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8103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3-2) Mutex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22CEB1-F24C-02BD-94D6-9005E4308D78}"/>
              </a:ext>
            </a:extLst>
          </p:cNvPr>
          <p:cNvSpPr/>
          <p:nvPr/>
        </p:nvSpPr>
        <p:spPr>
          <a:xfrm>
            <a:off x="658483" y="1454720"/>
            <a:ext cx="83647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Clr>
                <a:schemeClr val="accent2"/>
              </a:buClr>
              <a:buSzPct val="90000"/>
            </a:pP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이진 </a:t>
            </a: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세마포어와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관련있는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개념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Mutual Exclusion lock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24CB074-5614-1F58-6181-5E8E11EC2E8E}"/>
              </a:ext>
            </a:extLst>
          </p:cNvPr>
          <p:cNvGrpSpPr/>
          <p:nvPr/>
        </p:nvGrpSpPr>
        <p:grpSpPr>
          <a:xfrm>
            <a:off x="2587924" y="2778871"/>
            <a:ext cx="7016153" cy="2323713"/>
            <a:chOff x="1644769" y="2778871"/>
            <a:chExt cx="7016153" cy="232371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C1F65B6-AFAB-7834-CE97-572731915992}"/>
                </a:ext>
              </a:extLst>
            </p:cNvPr>
            <p:cNvGrpSpPr/>
            <p:nvPr/>
          </p:nvGrpSpPr>
          <p:grpSpPr>
            <a:xfrm>
              <a:off x="1644769" y="3213339"/>
              <a:ext cx="914400" cy="957530"/>
              <a:chOff x="1825924" y="2971800"/>
              <a:chExt cx="914400" cy="957530"/>
            </a:xfrm>
          </p:grpSpPr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1BC3E941-BDC4-3129-9E25-FDD33B550AC6}"/>
                  </a:ext>
                </a:extLst>
              </p:cNvPr>
              <p:cNvSpPr/>
              <p:nvPr/>
            </p:nvSpPr>
            <p:spPr>
              <a:xfrm>
                <a:off x="1940941" y="3653285"/>
                <a:ext cx="750499" cy="27604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pic>
            <p:nvPicPr>
              <p:cNvPr id="3" name="그래픽 2" descr="플래그 윤곽선">
                <a:extLst>
                  <a:ext uri="{FF2B5EF4-FFF2-40B4-BE49-F238E27FC236}">
                    <a16:creationId xmlns:a16="http://schemas.microsoft.com/office/drawing/2014/main" id="{EE7B1CF0-50AE-46F5-DD8E-3AD769EE3C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825924" y="2971800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5AA0487-1F3A-EA10-9509-2425EF410436}"/>
                </a:ext>
              </a:extLst>
            </p:cNvPr>
            <p:cNvSpPr/>
            <p:nvPr/>
          </p:nvSpPr>
          <p:spPr>
            <a:xfrm>
              <a:off x="1678615" y="4231253"/>
              <a:ext cx="8467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R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Mutex</a:t>
              </a:r>
              <a:endParaRPr lang="ko-Kore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74E9C92-B74B-FC22-CAE3-B0D42211AAAA}"/>
                </a:ext>
              </a:extLst>
            </p:cNvPr>
            <p:cNvSpPr/>
            <p:nvPr/>
          </p:nvSpPr>
          <p:spPr>
            <a:xfrm>
              <a:off x="3053752" y="2778871"/>
              <a:ext cx="5607170" cy="2323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객체를 얻거나 반납할 때 사용하는 프로그래밍 플래그</a:t>
              </a:r>
              <a:endPara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사용하려는 데이터가 공유될 수 없거나</a:t>
              </a:r>
              <a:endPara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연산이 동시에 수행될 수 없는 경우 설정된다</a:t>
              </a: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.</a:t>
              </a:r>
            </a:p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endPara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</a:t>
              </a:r>
              <a:r>
                <a:rPr kumimoji="1" lang="ko-KR" altLang="en-US" sz="20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으로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설정</a:t>
              </a: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,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로 해제</a:t>
              </a:r>
              <a:endParaRPr kumimoji="1" lang="en-US" altLang="ko-KR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  <a:p>
              <a:pPr>
                <a:spcAft>
                  <a:spcPts val="600"/>
                </a:spcAft>
                <a:buClr>
                  <a:schemeClr val="accent2"/>
                </a:buClr>
                <a:buSzPct val="90000"/>
              </a:pP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-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임계영역에 </a:t>
              </a:r>
              <a:r>
                <a:rPr kumimoji="1" lang="ko-KR" altLang="en-US" sz="2000" dirty="0">
                  <a:solidFill>
                    <a:schemeClr val="accent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단 하나의 프로세스만</a:t>
              </a:r>
              <a:r>
                <a:rPr kumimoji="1" lang="ko-KR" altLang="en-US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들어갈 수 있다</a:t>
              </a:r>
              <a:r>
                <a:rPr kumimoji="1" lang="en-US" altLang="ko-KR" sz="20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1112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5-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3-2) Binary Semaphore, Mutex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22CEB1-F24C-02BD-94D6-9005E4308D78}"/>
              </a:ext>
            </a:extLst>
          </p:cNvPr>
          <p:cNvSpPr/>
          <p:nvPr/>
        </p:nvSpPr>
        <p:spPr>
          <a:xfrm>
            <a:off x="658483" y="1454720"/>
            <a:ext cx="83647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Clr>
                <a:schemeClr val="accent2"/>
              </a:buClr>
              <a:buSzPct val="90000"/>
            </a:pP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이진 </a:t>
            </a: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세마포어와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200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뮤텍스의</a:t>
            </a:r>
            <a:r>
              <a:rPr kumimoji="1" lang="ko-KR" altLang="en-US" sz="20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차이점</a:t>
            </a:r>
            <a:endParaRPr kumimoji="1" lang="en-US" altLang="ko-KR" sz="20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2936F6A-7AE4-6F27-5603-107284D9F95A}"/>
              </a:ext>
            </a:extLst>
          </p:cNvPr>
          <p:cNvSpPr/>
          <p:nvPr/>
        </p:nvSpPr>
        <p:spPr>
          <a:xfrm>
            <a:off x="6215330" y="2979000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설정한 프로세스만이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해제할 수 있다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7BC792-990F-A289-8E1E-605B7705AB5F}"/>
              </a:ext>
            </a:extLst>
          </p:cNvPr>
          <p:cNvSpPr/>
          <p:nvPr/>
        </p:nvSpPr>
        <p:spPr>
          <a:xfrm>
            <a:off x="2876917" y="2979000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설정한 프로세스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≠ </a:t>
            </a:r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해제하는 프로세스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535AE3-3E92-6E43-D090-73545C6C7FDD}"/>
              </a:ext>
            </a:extLst>
          </p:cNvPr>
          <p:cNvSpPr/>
          <p:nvPr/>
        </p:nvSpPr>
        <p:spPr>
          <a:xfrm>
            <a:off x="2876917" y="2979000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Binary Semaphore</a:t>
            </a:r>
            <a:endParaRPr kumimoji="1" lang="ko-Kore-KR" altLang="en-US" sz="24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C8E1D3F-3FE1-7FBE-15E4-ED99BC1AD143}"/>
              </a:ext>
            </a:extLst>
          </p:cNvPr>
          <p:cNvSpPr/>
          <p:nvPr/>
        </p:nvSpPr>
        <p:spPr>
          <a:xfrm>
            <a:off x="6223951" y="2979000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설정한 프로세스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락을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해제하는 프로세스</a:t>
            </a:r>
            <a:endParaRPr kumimoji="1" lang="en-US" altLang="ko-KR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1D9F6C-46B4-FA5B-7633-9A7A2A62C2EC}"/>
              </a:ext>
            </a:extLst>
          </p:cNvPr>
          <p:cNvSpPr/>
          <p:nvPr/>
        </p:nvSpPr>
        <p:spPr>
          <a:xfrm>
            <a:off x="6223951" y="2979000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R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Mutex</a:t>
            </a:r>
            <a:endParaRPr kumimoji="1" lang="ko-Kore-KR" altLang="en-US" sz="24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64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9D280-9036-5BDC-13EC-C3C5771E4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51181"/>
            <a:ext cx="9144000" cy="1250857"/>
          </a:xfrm>
        </p:spPr>
        <p:txBody>
          <a:bodyPr anchor="ctr">
            <a:normAutofit/>
          </a:bodyPr>
          <a:lstStyle/>
          <a:p>
            <a:r>
              <a:rPr kumimoji="1" lang="en-US" altLang="ko-Kore-KR" sz="4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THE END</a:t>
            </a:r>
            <a:endParaRPr kumimoji="1" lang="ko-Kore-KR" altLang="en-US" sz="44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EAE4B8-EDBC-E90C-2395-F4AC52ED7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heather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양쪽 모서리가 둥근 사각형 4">
            <a:extLst>
              <a:ext uri="{FF2B5EF4-FFF2-40B4-BE49-F238E27FC236}">
                <a16:creationId xmlns:a16="http://schemas.microsoft.com/office/drawing/2014/main" id="{A696F7BA-88E1-999D-125A-7B5733E37FF6}"/>
              </a:ext>
            </a:extLst>
          </p:cNvPr>
          <p:cNvSpPr/>
          <p:nvPr/>
        </p:nvSpPr>
        <p:spPr>
          <a:xfrm>
            <a:off x="77637" y="155276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2003A223-D4AB-0AC3-8B2C-1C06BCF4D7CD}"/>
              </a:ext>
            </a:extLst>
          </p:cNvPr>
          <p:cNvCxnSpPr>
            <a:cxnSpLocks/>
          </p:cNvCxnSpPr>
          <p:nvPr/>
        </p:nvCxnSpPr>
        <p:spPr>
          <a:xfrm>
            <a:off x="0" y="491706"/>
            <a:ext cx="121932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79A8B28B-F374-0533-B683-544D4BEF97FD}"/>
              </a:ext>
            </a:extLst>
          </p:cNvPr>
          <p:cNvCxnSpPr>
            <a:cxnSpLocks/>
          </p:cNvCxnSpPr>
          <p:nvPr/>
        </p:nvCxnSpPr>
        <p:spPr>
          <a:xfrm flipV="1">
            <a:off x="0" y="625759"/>
            <a:ext cx="121932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8BB2C3F-F023-A72F-456C-0CFC1A520258}"/>
              </a:ext>
            </a:extLst>
          </p:cNvPr>
          <p:cNvCxnSpPr>
            <a:cxnSpLocks/>
          </p:cNvCxnSpPr>
          <p:nvPr/>
        </p:nvCxnSpPr>
        <p:spPr>
          <a:xfrm>
            <a:off x="0" y="7598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양쪽 모서리가 둥근 사각형 7">
            <a:extLst>
              <a:ext uri="{FF2B5EF4-FFF2-40B4-BE49-F238E27FC236}">
                <a16:creationId xmlns:a16="http://schemas.microsoft.com/office/drawing/2014/main" id="{035E53E5-B4F5-07EB-3302-39467DC42AD3}"/>
              </a:ext>
            </a:extLst>
          </p:cNvPr>
          <p:cNvSpPr/>
          <p:nvPr/>
        </p:nvSpPr>
        <p:spPr>
          <a:xfrm>
            <a:off x="569343" y="289329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양쪽 모서리가 둥근 사각형 8">
            <a:extLst>
              <a:ext uri="{FF2B5EF4-FFF2-40B4-BE49-F238E27FC236}">
                <a16:creationId xmlns:a16="http://schemas.microsoft.com/office/drawing/2014/main" id="{65925CAA-3791-DEB1-E460-6ACE31B5DE27}"/>
              </a:ext>
            </a:extLst>
          </p:cNvPr>
          <p:cNvSpPr/>
          <p:nvPr/>
        </p:nvSpPr>
        <p:spPr>
          <a:xfrm>
            <a:off x="219973" y="431665"/>
            <a:ext cx="954657" cy="336430"/>
          </a:xfrm>
          <a:prstGeom prst="round2SameRect">
            <a:avLst>
              <a:gd name="adj1" fmla="val 34616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29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4FC1D0-5DA9-A9FB-9D7F-4ACE65B67980}"/>
              </a:ext>
            </a:extLst>
          </p:cNvPr>
          <p:cNvSpPr/>
          <p:nvPr/>
        </p:nvSpPr>
        <p:spPr>
          <a:xfrm>
            <a:off x="7888846" y="2019852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다수의 분산된 컴퓨터 시스템 상에서 다수의 프로세스 관리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C3D3F1-9C02-2FA6-4912-571DFFCDAA5B}"/>
              </a:ext>
            </a:extLst>
          </p:cNvPr>
          <p:cNvSpPr/>
          <p:nvPr/>
        </p:nvSpPr>
        <p:spPr>
          <a:xfrm>
            <a:off x="4550433" y="2019852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멀티프로세서 시스템 상에서 다수의 프로세스 관리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7B3629-90FA-8A5E-CA60-77B786DE9BB3}"/>
              </a:ext>
            </a:extLst>
          </p:cNvPr>
          <p:cNvSpPr/>
          <p:nvPr/>
        </p:nvSpPr>
        <p:spPr>
          <a:xfrm>
            <a:off x="1212020" y="2019852"/>
            <a:ext cx="3091133" cy="2696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999" tIns="612000" rtlCol="0" anchor="ctr"/>
          <a:lstStyle/>
          <a:p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단일 프로세서 시스템 상에서 다수의 프로세스 관리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40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병행성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677991-A9BF-4FF1-3463-CD258AC29729}"/>
              </a:ext>
            </a:extLst>
          </p:cNvPr>
          <p:cNvSpPr/>
          <p:nvPr/>
        </p:nvSpPr>
        <p:spPr>
          <a:xfrm>
            <a:off x="1212020" y="2019852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pPr algn="ctr"/>
            <a:r>
              <a: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멀티프로그래밍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E2AF30-65EE-BD62-EBD7-BD4865FEC0BD}"/>
              </a:ext>
            </a:extLst>
          </p:cNvPr>
          <p:cNvSpPr/>
          <p:nvPr/>
        </p:nvSpPr>
        <p:spPr>
          <a:xfrm>
            <a:off x="4559054" y="2019852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pPr algn="ctr"/>
            <a:r>
              <a: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멀티프로세싱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B0A630C-28FB-6BC4-B851-0638EB40E6EF}"/>
              </a:ext>
            </a:extLst>
          </p:cNvPr>
          <p:cNvSpPr/>
          <p:nvPr/>
        </p:nvSpPr>
        <p:spPr>
          <a:xfrm>
            <a:off x="7888845" y="2019852"/>
            <a:ext cx="3091133" cy="9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pPr algn="ctr"/>
            <a:r>
              <a:rPr kumimoji="1" lang="ko-Kore-KR" altLang="en-US" sz="24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분산처리</a:t>
            </a: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CE561EEA-F574-1A9B-F6D5-30E01B5016BC}"/>
              </a:ext>
            </a:extLst>
          </p:cNvPr>
          <p:cNvCxnSpPr>
            <a:cxnSpLocks/>
          </p:cNvCxnSpPr>
          <p:nvPr/>
        </p:nvCxnSpPr>
        <p:spPr>
          <a:xfrm>
            <a:off x="1328468" y="4001160"/>
            <a:ext cx="2096219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058DADCE-31C3-D84F-5164-11F0FBC3C532}"/>
              </a:ext>
            </a:extLst>
          </p:cNvPr>
          <p:cNvCxnSpPr>
            <a:cxnSpLocks/>
          </p:cNvCxnSpPr>
          <p:nvPr/>
        </p:nvCxnSpPr>
        <p:spPr>
          <a:xfrm>
            <a:off x="4664015" y="4001160"/>
            <a:ext cx="2096219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7668B49D-206F-472C-3F80-EC066A5BFE60}"/>
              </a:ext>
            </a:extLst>
          </p:cNvPr>
          <p:cNvCxnSpPr>
            <a:cxnSpLocks/>
          </p:cNvCxnSpPr>
          <p:nvPr/>
        </p:nvCxnSpPr>
        <p:spPr>
          <a:xfrm>
            <a:off x="8727057" y="4001160"/>
            <a:ext cx="2096219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23A89FA-8F66-1DA0-5882-0A4ADCC07DE7}"/>
              </a:ext>
            </a:extLst>
          </p:cNvPr>
          <p:cNvSpPr/>
          <p:nvPr/>
        </p:nvSpPr>
        <p:spPr>
          <a:xfrm>
            <a:off x="2869795" y="5498011"/>
            <a:ext cx="58512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병행 프로세스를 지원하기 위해 필요한 요구조건</a:t>
            </a:r>
            <a:endParaRPr lang="ko-Kore-KR" altLang="en-US" sz="24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466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2.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병행처리 기법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40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인터리빙과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ko-KR" altLang="en-US" sz="4000" b="1" dirty="0" err="1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오버래핑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263530-5A00-9503-7732-3D8C51CCB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019" y="2019852"/>
            <a:ext cx="4121852" cy="29181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DB327F2-1595-C681-04E2-38BE43134F71}"/>
              </a:ext>
            </a:extLst>
          </p:cNvPr>
          <p:cNvSpPr/>
          <p:nvPr/>
        </p:nvSpPr>
        <p:spPr>
          <a:xfrm>
            <a:off x="6262255" y="2019852"/>
            <a:ext cx="4717726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여러 프로세스들이 서로 번갈아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/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동시에 수행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5AB469C-B327-3B13-ED16-29EDA4F85E4C}"/>
              </a:ext>
            </a:extLst>
          </p:cNvPr>
          <p:cNvSpPr/>
          <p:nvPr/>
        </p:nvSpPr>
        <p:spPr>
          <a:xfrm>
            <a:off x="6262255" y="3071058"/>
            <a:ext cx="4717726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인터럽트의 비동기적 발생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257CCE-B7F0-A7E4-DEE3-7C371669B7B4}"/>
              </a:ext>
            </a:extLst>
          </p:cNvPr>
          <p:cNvSpPr/>
          <p:nvPr/>
        </p:nvSpPr>
        <p:spPr>
          <a:xfrm>
            <a:off x="6262255" y="4122265"/>
            <a:ext cx="4717726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여러 프로세스가 동시에 수행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같은 변수 접근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BF69E4-9E3D-7717-550B-A0227A1E8950}"/>
              </a:ext>
            </a:extLst>
          </p:cNvPr>
          <p:cNvSpPr/>
          <p:nvPr/>
        </p:nvSpPr>
        <p:spPr>
          <a:xfrm>
            <a:off x="6262254" y="2856033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단일처리기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06A6B6-D1C1-56D5-3906-61A24480150D}"/>
              </a:ext>
            </a:extLst>
          </p:cNvPr>
          <p:cNvSpPr/>
          <p:nvPr/>
        </p:nvSpPr>
        <p:spPr>
          <a:xfrm>
            <a:off x="6265129" y="3907240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멀티프로세서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BB9D92-210D-CDAD-2C0C-A83434CE7D5A}"/>
              </a:ext>
            </a:extLst>
          </p:cNvPr>
          <p:cNvSpPr/>
          <p:nvPr/>
        </p:nvSpPr>
        <p:spPr>
          <a:xfrm>
            <a:off x="3276959" y="5498011"/>
            <a:ext cx="56380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해결책 </a:t>
            </a:r>
            <a:r>
              <a:rPr kumimoji="1" lang="en-US" altLang="ko-KR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:</a:t>
            </a:r>
            <a:r>
              <a:rPr kumimoji="1" lang="ko-KR" altLang="en-US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공유 자원에 대한 접근 제어</a:t>
            </a:r>
            <a:r>
              <a:rPr kumimoji="1" lang="en-US" altLang="ko-KR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</a:t>
            </a:r>
            <a:r>
              <a:rPr kumimoji="1" lang="ko-KR" altLang="en-US" sz="24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상호배제</a:t>
            </a:r>
            <a:endParaRPr lang="ko-Kore-KR" altLang="en-US" sz="24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675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Mutual Exclusion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5CCFDC2-5A00-FC72-E28A-E8468741A2A3}"/>
              </a:ext>
            </a:extLst>
          </p:cNvPr>
          <p:cNvSpPr/>
          <p:nvPr/>
        </p:nvSpPr>
        <p:spPr>
          <a:xfrm>
            <a:off x="1212017" y="2230156"/>
            <a:ext cx="9767965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한 시점에 단 하나의 프로세스만이 임계영역에 들어갈 수 있다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50455D-1946-B916-15A5-F1C6A9AF5F02}"/>
              </a:ext>
            </a:extLst>
          </p:cNvPr>
          <p:cNvSpPr/>
          <p:nvPr/>
        </p:nvSpPr>
        <p:spPr>
          <a:xfrm>
            <a:off x="1212017" y="2015131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상호배제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37D9CE-FEED-A0E0-178C-E875344ADF1E}"/>
              </a:ext>
            </a:extLst>
          </p:cNvPr>
          <p:cNvSpPr/>
          <p:nvPr/>
        </p:nvSpPr>
        <p:spPr>
          <a:xfrm>
            <a:off x="1212017" y="3452654"/>
            <a:ext cx="9767965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임계자원에 접근하는 프로그램 코드의 일부분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4C0BF6-57A3-F069-7415-ACD837BD493D}"/>
              </a:ext>
            </a:extLst>
          </p:cNvPr>
          <p:cNvSpPr/>
          <p:nvPr/>
        </p:nvSpPr>
        <p:spPr>
          <a:xfrm>
            <a:off x="1212017" y="3237629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임계영역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BBAC8F-F6E5-0AA7-5B5A-A4559D56449E}"/>
              </a:ext>
            </a:extLst>
          </p:cNvPr>
          <p:cNvSpPr/>
          <p:nvPr/>
        </p:nvSpPr>
        <p:spPr>
          <a:xfrm>
            <a:off x="1212017" y="4675152"/>
            <a:ext cx="9767965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두 개 이상의 프로세스가 동시에 사용할 수 없는 자원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5AA07A-1273-892A-F84C-1B8D535108F5}"/>
              </a:ext>
            </a:extLst>
          </p:cNvPr>
          <p:cNvSpPr/>
          <p:nvPr/>
        </p:nvSpPr>
        <p:spPr>
          <a:xfrm>
            <a:off x="1212017" y="4460127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임계자원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133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4.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Problems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C48E27-A39A-F0BF-DFF7-2CC5E126F49B}"/>
              </a:ext>
            </a:extLst>
          </p:cNvPr>
          <p:cNvSpPr/>
          <p:nvPr/>
        </p:nvSpPr>
        <p:spPr>
          <a:xfrm>
            <a:off x="1212017" y="2599609"/>
            <a:ext cx="9767965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두 프로세스가 서로 대기만 할 뿐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더 이상 수행을 진행하지 못하는 상태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3D2E519-0B2D-8156-960D-8F4356049E66}"/>
              </a:ext>
            </a:extLst>
          </p:cNvPr>
          <p:cNvSpPr/>
          <p:nvPr/>
        </p:nvSpPr>
        <p:spPr>
          <a:xfrm>
            <a:off x="1212017" y="2384584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교착상태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7723A24-6C32-CF41-CB06-BD4936731631}"/>
              </a:ext>
            </a:extLst>
          </p:cNvPr>
          <p:cNvSpPr/>
          <p:nvPr/>
        </p:nvSpPr>
        <p:spPr>
          <a:xfrm>
            <a:off x="1212017" y="4072271"/>
            <a:ext cx="9767965" cy="815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교착상태는 아니지만 특정 프로세스가 오랜 기간 동안 자원을 사용하지 못하는 상태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CD1EC5-7FDC-870D-B07B-01E8695E3773}"/>
              </a:ext>
            </a:extLst>
          </p:cNvPr>
          <p:cNvSpPr/>
          <p:nvPr/>
        </p:nvSpPr>
        <p:spPr>
          <a:xfrm>
            <a:off x="1212017" y="3857246"/>
            <a:ext cx="1518771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>
                    <a:lumMod val="9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기아</a:t>
            </a:r>
            <a:endParaRPr kumimoji="1" lang="ko-Kore-KR" altLang="en-US" sz="2000" dirty="0">
              <a:solidFill>
                <a:schemeClr val="bg1">
                  <a:lumMod val="9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37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4-1.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Deadlock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A2F69692-C0E6-8A4C-6F93-1E578981961C}"/>
              </a:ext>
            </a:extLst>
          </p:cNvPr>
          <p:cNvSpPr/>
          <p:nvPr/>
        </p:nvSpPr>
        <p:spPr>
          <a:xfrm>
            <a:off x="3289437" y="4182145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P1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06B35D6-804B-9938-7A73-CD177779D71E}"/>
              </a:ext>
            </a:extLst>
          </p:cNvPr>
          <p:cNvSpPr/>
          <p:nvPr/>
        </p:nvSpPr>
        <p:spPr>
          <a:xfrm>
            <a:off x="8081820" y="4182146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P2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7B327A-9ACD-9A41-1DA1-B9514ECF65C5}"/>
              </a:ext>
            </a:extLst>
          </p:cNvPr>
          <p:cNvSpPr>
            <a:spLocks noChangeAspect="1"/>
          </p:cNvSpPr>
          <p:nvPr/>
        </p:nvSpPr>
        <p:spPr>
          <a:xfrm>
            <a:off x="3288146" y="2660064"/>
            <a:ext cx="820800" cy="820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R1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9ED33A-7ABB-5EFA-2D14-9C1A8BEA37CC}"/>
              </a:ext>
            </a:extLst>
          </p:cNvPr>
          <p:cNvSpPr>
            <a:spLocks noChangeAspect="1"/>
          </p:cNvSpPr>
          <p:nvPr/>
        </p:nvSpPr>
        <p:spPr>
          <a:xfrm>
            <a:off x="8081820" y="2660064"/>
            <a:ext cx="820800" cy="820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R2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DEC9C40-B47A-C418-968B-48C148928784}"/>
              </a:ext>
            </a:extLst>
          </p:cNvPr>
          <p:cNvCxnSpPr>
            <a:cxnSpLocks/>
            <a:stCxn id="10" idx="2"/>
            <a:endCxn id="2" idx="0"/>
          </p:cNvCxnSpPr>
          <p:nvPr/>
        </p:nvCxnSpPr>
        <p:spPr>
          <a:xfrm>
            <a:off x="3698546" y="3480864"/>
            <a:ext cx="646" cy="701281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01AB5F9-F53E-86D0-922D-BB887E659E46}"/>
              </a:ext>
            </a:extLst>
          </p:cNvPr>
          <p:cNvCxnSpPr>
            <a:cxnSpLocks/>
            <a:stCxn id="2" idx="6"/>
            <a:endCxn id="11" idx="1"/>
          </p:cNvCxnSpPr>
          <p:nvPr/>
        </p:nvCxnSpPr>
        <p:spPr>
          <a:xfrm flipV="1">
            <a:off x="4108946" y="3070464"/>
            <a:ext cx="3972874" cy="1521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2B5B5EC-7325-C1A0-725A-BD7A282B1E46}"/>
              </a:ext>
            </a:extLst>
          </p:cNvPr>
          <p:cNvCxnSpPr>
            <a:cxnSpLocks/>
            <a:stCxn id="8" idx="2"/>
            <a:endCxn id="10" idx="3"/>
          </p:cNvCxnSpPr>
          <p:nvPr/>
        </p:nvCxnSpPr>
        <p:spPr>
          <a:xfrm flipH="1" flipV="1">
            <a:off x="4108946" y="3070464"/>
            <a:ext cx="3972874" cy="152143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222CBB9-A64C-9F72-3AFA-C058D641A356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491575" y="3480864"/>
            <a:ext cx="645" cy="701282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56BC099-858C-5FBD-A566-A48B67D6CB17}"/>
              </a:ext>
            </a:extLst>
          </p:cNvPr>
          <p:cNvSpPr/>
          <p:nvPr/>
        </p:nvSpPr>
        <p:spPr>
          <a:xfrm>
            <a:off x="1212017" y="2015131"/>
            <a:ext cx="1771328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상호배제 보장</a:t>
            </a:r>
            <a:endParaRPr kumimoji="1" lang="ko-Kore-KR" altLang="en-US" sz="20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pic>
        <p:nvPicPr>
          <p:cNvPr id="37" name="그래픽 36" descr="닫기 단색으로 채워진">
            <a:extLst>
              <a:ext uri="{FF2B5EF4-FFF2-40B4-BE49-F238E27FC236}">
                <a16:creationId xmlns:a16="http://schemas.microsoft.com/office/drawing/2014/main" id="{4104C270-8F32-4D05-8966-C506842D4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4419" y="3510218"/>
            <a:ext cx="641927" cy="641927"/>
          </a:xfrm>
          <a:prstGeom prst="rect">
            <a:avLst/>
          </a:prstGeom>
        </p:spPr>
      </p:pic>
      <p:pic>
        <p:nvPicPr>
          <p:cNvPr id="15" name="그래픽 14" descr="닫기 단색으로 채워진">
            <a:extLst>
              <a:ext uri="{FF2B5EF4-FFF2-40B4-BE49-F238E27FC236}">
                <a16:creationId xmlns:a16="http://schemas.microsoft.com/office/drawing/2014/main" id="{1078FEA9-E4EF-7F72-D018-9065D9D07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4419" y="3510217"/>
            <a:ext cx="641927" cy="64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50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4-2.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Starvation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BAC5A03-ABA7-AD67-6D4E-D6EAF486BECF}"/>
              </a:ext>
            </a:extLst>
          </p:cNvPr>
          <p:cNvSpPr/>
          <p:nvPr/>
        </p:nvSpPr>
        <p:spPr>
          <a:xfrm>
            <a:off x="1212017" y="2015131"/>
            <a:ext cx="1771328" cy="4300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bIns="46800" rtlCol="0" anchor="ctr"/>
          <a:lstStyle/>
          <a:p>
            <a:pPr algn="ctr"/>
            <a:r>
              <a:rPr kumimoji="1" lang="ko-KR" altLang="en-US" sz="20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상호배제 보장</a:t>
            </a:r>
            <a:endParaRPr kumimoji="1" lang="ko-Kore-KR" altLang="en-US" sz="20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611704C-D6BC-FB8F-AAE0-0455F2FE36D2}"/>
              </a:ext>
            </a:extLst>
          </p:cNvPr>
          <p:cNvSpPr/>
          <p:nvPr/>
        </p:nvSpPr>
        <p:spPr>
          <a:xfrm>
            <a:off x="3289437" y="4182145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P1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FC2BE94-3CD6-181B-F6E5-7372F8B243F1}"/>
              </a:ext>
            </a:extLst>
          </p:cNvPr>
          <p:cNvSpPr/>
          <p:nvPr/>
        </p:nvSpPr>
        <p:spPr>
          <a:xfrm>
            <a:off x="8081820" y="4182146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P3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743A830-BAF2-1A85-190C-364724209DD1}"/>
              </a:ext>
            </a:extLst>
          </p:cNvPr>
          <p:cNvSpPr/>
          <p:nvPr/>
        </p:nvSpPr>
        <p:spPr>
          <a:xfrm>
            <a:off x="5684983" y="4182146"/>
            <a:ext cx="819509" cy="819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P2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05828F-AE94-32D6-C86C-2502FAA106A2}"/>
              </a:ext>
            </a:extLst>
          </p:cNvPr>
          <p:cNvSpPr>
            <a:spLocks noChangeAspect="1"/>
          </p:cNvSpPr>
          <p:nvPr/>
        </p:nvSpPr>
        <p:spPr>
          <a:xfrm>
            <a:off x="5684983" y="2660064"/>
            <a:ext cx="820800" cy="820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R</a:t>
            </a:r>
            <a:endParaRPr kumimoji="1" lang="ko-Kore-KR" altLang="en-US" sz="2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6AC3A8C-2041-8779-6556-CDF7E9FDA84C}"/>
              </a:ext>
            </a:extLst>
          </p:cNvPr>
          <p:cNvCxnSpPr>
            <a:cxnSpLocks/>
            <a:stCxn id="10" idx="1"/>
            <a:endCxn id="4" idx="0"/>
          </p:cNvCxnSpPr>
          <p:nvPr/>
        </p:nvCxnSpPr>
        <p:spPr>
          <a:xfrm flipH="1">
            <a:off x="3699192" y="3070464"/>
            <a:ext cx="1985791" cy="1111681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632DEC2-C9B0-0BDB-C004-4ACBE1CD41A2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V="1">
            <a:off x="6094738" y="3480864"/>
            <a:ext cx="645" cy="70128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350360C-FAF8-D38D-78E8-14D8364A875E}"/>
              </a:ext>
            </a:extLst>
          </p:cNvPr>
          <p:cNvCxnSpPr>
            <a:cxnSpLocks/>
          </p:cNvCxnSpPr>
          <p:nvPr/>
        </p:nvCxnSpPr>
        <p:spPr>
          <a:xfrm flipH="1" flipV="1">
            <a:off x="6504491" y="3070463"/>
            <a:ext cx="1985792" cy="111168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35D790C-A154-5621-CD0D-73B1743FC54B}"/>
              </a:ext>
            </a:extLst>
          </p:cNvPr>
          <p:cNvCxnSpPr>
            <a:cxnSpLocks/>
            <a:stCxn id="10" idx="3"/>
            <a:endCxn id="5" idx="0"/>
          </p:cNvCxnSpPr>
          <p:nvPr/>
        </p:nvCxnSpPr>
        <p:spPr>
          <a:xfrm>
            <a:off x="6505783" y="3070464"/>
            <a:ext cx="1985792" cy="1111682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48A4BCE-CFF4-A6D1-2EFD-B49F93FA757F}"/>
              </a:ext>
            </a:extLst>
          </p:cNvPr>
          <p:cNvCxnSpPr>
            <a:cxnSpLocks/>
            <a:stCxn id="4" idx="0"/>
            <a:endCxn id="10" idx="1"/>
          </p:cNvCxnSpPr>
          <p:nvPr/>
        </p:nvCxnSpPr>
        <p:spPr>
          <a:xfrm flipV="1">
            <a:off x="3699192" y="3070464"/>
            <a:ext cx="1985791" cy="111168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7655BE7-C8DC-1E83-E1B1-A4E4A27703AF}"/>
              </a:ext>
            </a:extLst>
          </p:cNvPr>
          <p:cNvCxnSpPr>
            <a:cxnSpLocks/>
          </p:cNvCxnSpPr>
          <p:nvPr/>
        </p:nvCxnSpPr>
        <p:spPr>
          <a:xfrm flipH="1">
            <a:off x="3699192" y="3070464"/>
            <a:ext cx="1985791" cy="1111681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9919DB0-0149-8358-D567-A5B68032BFE2}"/>
              </a:ext>
            </a:extLst>
          </p:cNvPr>
          <p:cNvCxnSpPr>
            <a:cxnSpLocks/>
            <a:stCxn id="5" idx="0"/>
            <a:endCxn id="10" idx="3"/>
          </p:cNvCxnSpPr>
          <p:nvPr/>
        </p:nvCxnSpPr>
        <p:spPr>
          <a:xfrm flipH="1" flipV="1">
            <a:off x="6505783" y="3070464"/>
            <a:ext cx="1985792" cy="111168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655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2B7B82B-810A-9F81-EF92-E8D6CF06CA3F}"/>
              </a:ext>
            </a:extLst>
          </p:cNvPr>
          <p:cNvSpPr/>
          <p:nvPr/>
        </p:nvSpPr>
        <p:spPr>
          <a:xfrm>
            <a:off x="77637" y="107658"/>
            <a:ext cx="12036726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5.</a:t>
            </a:r>
            <a:r>
              <a:rPr kumimoji="1" lang="ko-KR" altLang="en-US" sz="40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상호배제 보장방법</a:t>
            </a:r>
            <a:endParaRPr kumimoji="1" lang="ko-Kore-KR" altLang="en-US" sz="40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4E4666-DC22-C324-77FA-3E31A3B5CAD7}"/>
              </a:ext>
            </a:extLst>
          </p:cNvPr>
          <p:cNvSpPr/>
          <p:nvPr/>
        </p:nvSpPr>
        <p:spPr>
          <a:xfrm>
            <a:off x="77640" y="1449297"/>
            <a:ext cx="11481753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1.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모든 책임을 프로세스가 담당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805608-3C0F-329A-2EDE-52F3393586AC}"/>
              </a:ext>
            </a:extLst>
          </p:cNvPr>
          <p:cNvSpPr/>
          <p:nvPr/>
        </p:nvSpPr>
        <p:spPr>
          <a:xfrm>
            <a:off x="77639" y="3403706"/>
            <a:ext cx="11481754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2.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특별한 기계 명령어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62CFDD-FAFD-F157-186C-5D76F79D45E8}"/>
              </a:ext>
            </a:extLst>
          </p:cNvPr>
          <p:cNvGrpSpPr/>
          <p:nvPr/>
        </p:nvGrpSpPr>
        <p:grpSpPr>
          <a:xfrm>
            <a:off x="10532845" y="1507090"/>
            <a:ext cx="1581514" cy="336431"/>
            <a:chOff x="10532848" y="1199126"/>
            <a:chExt cx="1581514" cy="336431"/>
          </a:xfrm>
        </p:grpSpPr>
        <p:sp>
          <p:nvSpPr>
            <p:cNvPr id="10" name="양쪽 모서리가 둥근 사각형 9">
              <a:extLst>
                <a:ext uri="{FF2B5EF4-FFF2-40B4-BE49-F238E27FC236}">
                  <a16:creationId xmlns:a16="http://schemas.microsoft.com/office/drawing/2014/main" id="{C6E691E7-C029-930A-FAF6-844EE308EBF0}"/>
                </a:ext>
              </a:extLst>
            </p:cNvPr>
            <p:cNvSpPr/>
            <p:nvPr/>
          </p:nvSpPr>
          <p:spPr>
            <a:xfrm>
              <a:off x="11559396" y="1199127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4472C4">
                <a:alpha val="8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1" name="양쪽 모서리가 둥근 사각형 10">
              <a:extLst>
                <a:ext uri="{FF2B5EF4-FFF2-40B4-BE49-F238E27FC236}">
                  <a16:creationId xmlns:a16="http://schemas.microsoft.com/office/drawing/2014/main" id="{BBE20030-C19E-93B6-0701-B79BF425EE19}"/>
                </a:ext>
              </a:extLst>
            </p:cNvPr>
            <p:cNvSpPr/>
            <p:nvPr/>
          </p:nvSpPr>
          <p:spPr>
            <a:xfrm>
              <a:off x="10532848" y="1199126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7F70C67-2E85-69B7-4851-0B7B0A7CEAA6}"/>
              </a:ext>
            </a:extLst>
          </p:cNvPr>
          <p:cNvGrpSpPr/>
          <p:nvPr/>
        </p:nvGrpSpPr>
        <p:grpSpPr>
          <a:xfrm>
            <a:off x="10532845" y="3461499"/>
            <a:ext cx="1581514" cy="336431"/>
            <a:chOff x="10532845" y="2573266"/>
            <a:chExt cx="1581514" cy="336431"/>
          </a:xfrm>
        </p:grpSpPr>
        <p:sp>
          <p:nvSpPr>
            <p:cNvPr id="13" name="양쪽 모서리가 둥근 사각형 12">
              <a:extLst>
                <a:ext uri="{FF2B5EF4-FFF2-40B4-BE49-F238E27FC236}">
                  <a16:creationId xmlns:a16="http://schemas.microsoft.com/office/drawing/2014/main" id="{02772BB8-C42C-31E7-C8C5-48F68A5ACEF7}"/>
                </a:ext>
              </a:extLst>
            </p:cNvPr>
            <p:cNvSpPr/>
            <p:nvPr/>
          </p:nvSpPr>
          <p:spPr>
            <a:xfrm>
              <a:off x="11559393" y="2573267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양쪽 모서리가 둥근 사각형 13">
              <a:extLst>
                <a:ext uri="{FF2B5EF4-FFF2-40B4-BE49-F238E27FC236}">
                  <a16:creationId xmlns:a16="http://schemas.microsoft.com/office/drawing/2014/main" id="{54093270-1281-DD35-3000-848C01A16A73}"/>
                </a:ext>
              </a:extLst>
            </p:cNvPr>
            <p:cNvSpPr/>
            <p:nvPr/>
          </p:nvSpPr>
          <p:spPr>
            <a:xfrm>
              <a:off x="10532845" y="2573266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5CC1E4-69B6-C2DE-CD87-CFF533CB78A3}"/>
              </a:ext>
            </a:extLst>
          </p:cNvPr>
          <p:cNvSpPr/>
          <p:nvPr/>
        </p:nvSpPr>
        <p:spPr>
          <a:xfrm>
            <a:off x="77636" y="4444975"/>
            <a:ext cx="11481753" cy="9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3.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운영체제</a:t>
            </a:r>
            <a:r>
              <a:rPr kumimoji="1" lang="en-US" altLang="ko-KR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/</a:t>
            </a:r>
            <a:r>
              <a:rPr kumimoji="1" lang="ko-KR" altLang="en-US" sz="2800" b="1" dirty="0">
                <a:solidFill>
                  <a:schemeClr val="tx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프로그래밍 언어 수준 보장</a:t>
            </a:r>
            <a:endParaRPr kumimoji="1" lang="ko-Kore-KR" altLang="en-US" sz="2800" b="1" dirty="0">
              <a:solidFill>
                <a:schemeClr val="tx1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DBB52E0-B453-21BC-C1E6-D29087E67E07}"/>
              </a:ext>
            </a:extLst>
          </p:cNvPr>
          <p:cNvGrpSpPr/>
          <p:nvPr/>
        </p:nvGrpSpPr>
        <p:grpSpPr>
          <a:xfrm>
            <a:off x="10532844" y="4502768"/>
            <a:ext cx="1581514" cy="336431"/>
            <a:chOff x="10532845" y="3553182"/>
            <a:chExt cx="1581514" cy="336431"/>
          </a:xfrm>
        </p:grpSpPr>
        <p:sp>
          <p:nvSpPr>
            <p:cNvPr id="20" name="양쪽 모서리가 둥근 사각형 19">
              <a:extLst>
                <a:ext uri="{FF2B5EF4-FFF2-40B4-BE49-F238E27FC236}">
                  <a16:creationId xmlns:a16="http://schemas.microsoft.com/office/drawing/2014/main" id="{0CCBF9AD-431C-261A-2D14-6279C3803321}"/>
                </a:ext>
              </a:extLst>
            </p:cNvPr>
            <p:cNvSpPr/>
            <p:nvPr/>
          </p:nvSpPr>
          <p:spPr>
            <a:xfrm>
              <a:off x="11559393" y="3553183"/>
              <a:ext cx="554966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4">
                <a:alpha val="8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1" name="양쪽 모서리가 둥근 사각형 20">
              <a:extLst>
                <a:ext uri="{FF2B5EF4-FFF2-40B4-BE49-F238E27FC236}">
                  <a16:creationId xmlns:a16="http://schemas.microsoft.com/office/drawing/2014/main" id="{5EC8E2D7-90FB-8B19-6E2F-DD0826634E0E}"/>
                </a:ext>
              </a:extLst>
            </p:cNvPr>
            <p:cNvSpPr/>
            <p:nvPr/>
          </p:nvSpPr>
          <p:spPr>
            <a:xfrm>
              <a:off x="10532845" y="3553182"/>
              <a:ext cx="1026547" cy="33643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6995D76-FDA6-DB0E-7B1D-468DAD934057}"/>
              </a:ext>
            </a:extLst>
          </p:cNvPr>
          <p:cNvSpPr/>
          <p:nvPr/>
        </p:nvSpPr>
        <p:spPr>
          <a:xfrm>
            <a:off x="632606" y="2349297"/>
            <a:ext cx="10926783" cy="4461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1)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Dekker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 알고리즘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095BB97-31C5-C26B-A0F8-C01B08663BF1}"/>
              </a:ext>
            </a:extLst>
          </p:cNvPr>
          <p:cNvSpPr/>
          <p:nvPr/>
        </p:nvSpPr>
        <p:spPr>
          <a:xfrm>
            <a:off x="632606" y="2795485"/>
            <a:ext cx="10926783" cy="446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2)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4"/>
              </a:rPr>
              <a:t>Peterson 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4"/>
              </a:rPr>
              <a:t>알고리즘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0A3C0A4-F5C1-E267-97A1-6E82347C7479}"/>
              </a:ext>
            </a:extLst>
          </p:cNvPr>
          <p:cNvSpPr/>
          <p:nvPr/>
        </p:nvSpPr>
        <p:spPr>
          <a:xfrm>
            <a:off x="632605" y="5333955"/>
            <a:ext cx="10926783" cy="4461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ore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Semaphore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CAE0C8-9DA8-5C1F-5555-A168B38CBFF0}"/>
              </a:ext>
            </a:extLst>
          </p:cNvPr>
          <p:cNvSpPr/>
          <p:nvPr/>
        </p:nvSpPr>
        <p:spPr>
          <a:xfrm>
            <a:off x="1283856" y="5769925"/>
            <a:ext cx="10275532" cy="446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1)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General Semaphore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E998B53-E507-D6BD-F56D-7C5099454598}"/>
              </a:ext>
            </a:extLst>
          </p:cNvPr>
          <p:cNvSpPr/>
          <p:nvPr/>
        </p:nvSpPr>
        <p:spPr>
          <a:xfrm>
            <a:off x="1283856" y="6205093"/>
            <a:ext cx="10275532" cy="4461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rtlCol="0" anchor="ctr"/>
          <a:lstStyle/>
          <a:p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2) Binary Semaphore</a:t>
            </a:r>
            <a:r>
              <a:rPr kumimoji="1" lang="ko-KR" altLang="en-US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  </a:t>
            </a:r>
            <a:r>
              <a:rPr kumimoji="1" lang="en-US" altLang="ko-KR" sz="2000" dirty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R" sz="2000" dirty="0" err="1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cf.mutex</a:t>
            </a:r>
            <a:endParaRPr kumimoji="1" lang="ko-Kore-KR" altLang="en-US" sz="2000" dirty="0">
              <a:solidFill>
                <a:schemeClr val="tx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212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1107</Words>
  <Application>Microsoft Macintosh PowerPoint</Application>
  <PresentationFormat>와이드스크린</PresentationFormat>
  <Paragraphs>274</Paragraphs>
  <Slides>22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Pretendard ExtraBold</vt:lpstr>
      <vt:lpstr>Calibri Light</vt:lpstr>
      <vt:lpstr>Pretendard</vt:lpstr>
      <vt:lpstr>Pretendard SemiBold</vt:lpstr>
      <vt:lpstr>Calibri</vt:lpstr>
      <vt:lpstr>Arial</vt:lpstr>
      <vt:lpstr>Wingdings</vt:lpstr>
      <vt:lpstr>Pretendard Medium</vt:lpstr>
      <vt:lpstr>Consolas</vt:lpstr>
      <vt:lpstr>Office 테마</vt:lpstr>
      <vt:lpstr>Mutual Exclusion &amp; Semaphore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한인주</dc:creator>
  <cp:lastModifiedBy>한인주</cp:lastModifiedBy>
  <cp:revision>101</cp:revision>
  <dcterms:created xsi:type="dcterms:W3CDTF">2022-04-28T11:49:49Z</dcterms:created>
  <dcterms:modified xsi:type="dcterms:W3CDTF">2022-05-02T08:36:54Z</dcterms:modified>
</cp:coreProperties>
</file>

<file path=docProps/thumbnail.jpeg>
</file>